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627" autoAdjust="0"/>
  </p:normalViewPr>
  <p:slideViewPr>
    <p:cSldViewPr>
      <p:cViewPr>
        <p:scale>
          <a:sx n="90" d="100"/>
          <a:sy n="90" d="100"/>
        </p:scale>
        <p:origin x="-45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8C51E-DEBD-4A86-B3E6-F35468EE2F3C}" type="datetimeFigureOut">
              <a:rPr lang="et-EE" smtClean="0"/>
              <a:pPr/>
              <a:t>23.04.2015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EF74-2EE2-4912-8AEA-C017DA5DBDD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75242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680460"/>
          </a:xfrm>
          <a:prstGeom prst="rect">
            <a:avLst/>
          </a:prstGeom>
        </p:spPr>
      </p:pic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laadi muutmiseks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D6A161-5AC7-403B-8AE6-471771E60417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t-EE"/>
          </a:p>
        </p:txBody>
      </p:sp>
      <p:sp>
        <p:nvSpPr>
          <p:cNvPr id="10" name="Ristkül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stkül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istkül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istkül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irgkon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irgkon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irgkon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irgkon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irgkon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irgkon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istkül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75808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7834-1DED-4389-A21B-A2B521055034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A732-1EA7-450E-A517-35C4D272E696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8" name="Sisu kohatäid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1D6A71-D151-4919-B3BB-C939E95E7781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0" name="Jaluse kohatäid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t-EE"/>
          </a:p>
        </p:txBody>
      </p:sp>
      <p:grpSp>
        <p:nvGrpSpPr>
          <p:cNvPr id="11" name="Rühm 10"/>
          <p:cNvGrpSpPr/>
          <p:nvPr userDrawn="1"/>
        </p:nvGrpSpPr>
        <p:grpSpPr>
          <a:xfrm rot="16200000">
            <a:off x="6385124" y="-153499"/>
            <a:ext cx="1661160" cy="2633472"/>
            <a:chOff x="6948264" y="260648"/>
            <a:chExt cx="1661160" cy="2633472"/>
          </a:xfrm>
        </p:grpSpPr>
        <p:sp>
          <p:nvSpPr>
            <p:cNvPr id="12" name="Ovaal 11"/>
            <p:cNvSpPr/>
            <p:nvPr userDrawn="1"/>
          </p:nvSpPr>
          <p:spPr bwMode="auto">
            <a:xfrm>
              <a:off x="6948264" y="260648"/>
              <a:ext cx="1295400" cy="1295400"/>
            </a:xfrm>
            <a:prstGeom prst="ellipse">
              <a:avLst/>
            </a:prstGeom>
            <a:solidFill>
              <a:schemeClr val="accent1"/>
            </a:solidFill>
            <a:ln w="38100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dirty="0"/>
            </a:p>
          </p:txBody>
        </p:sp>
        <p:sp>
          <p:nvSpPr>
            <p:cNvPr id="13" name="Ovaal 12"/>
            <p:cNvSpPr/>
            <p:nvPr userDrawn="1"/>
          </p:nvSpPr>
          <p:spPr bwMode="auto">
            <a:xfrm>
              <a:off x="7648296" y="1707456"/>
              <a:ext cx="641424" cy="641424"/>
            </a:xfrm>
            <a:prstGeom prst="ellipse">
              <a:avLst/>
            </a:prstGeom>
            <a:ln w="285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dirty="0"/>
            </a:p>
          </p:txBody>
        </p:sp>
        <p:sp>
          <p:nvSpPr>
            <p:cNvPr id="14" name="Ovaal 13"/>
            <p:cNvSpPr/>
            <p:nvPr userDrawn="1"/>
          </p:nvSpPr>
          <p:spPr bwMode="auto">
            <a:xfrm>
              <a:off x="7429744" y="2332280"/>
              <a:ext cx="137160" cy="137160"/>
            </a:xfrm>
            <a:prstGeom prst="ellipse">
              <a:avLst/>
            </a:prstGeom>
            <a:ln w="12700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dirty="0"/>
            </a:p>
          </p:txBody>
        </p:sp>
        <p:sp>
          <p:nvSpPr>
            <p:cNvPr id="15" name="Ovaal 14"/>
            <p:cNvSpPr/>
            <p:nvPr userDrawn="1"/>
          </p:nvSpPr>
          <p:spPr bwMode="auto">
            <a:xfrm>
              <a:off x="8002872" y="2619800"/>
              <a:ext cx="274320" cy="274320"/>
            </a:xfrm>
            <a:prstGeom prst="ellipse">
              <a:avLst/>
            </a:prstGeom>
            <a:ln w="12700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dirty="0"/>
            </a:p>
          </p:txBody>
        </p:sp>
        <p:sp>
          <p:nvSpPr>
            <p:cNvPr id="16" name="Ovaal 15"/>
            <p:cNvSpPr/>
            <p:nvPr userDrawn="1"/>
          </p:nvSpPr>
          <p:spPr>
            <a:xfrm>
              <a:off x="8243664" y="1327448"/>
              <a:ext cx="365760" cy="365760"/>
            </a:xfrm>
            <a:prstGeom prst="ellipse">
              <a:avLst/>
            </a:prstGeom>
            <a:ln w="285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3E210F2-1870-405B-8E55-B72DABC5C548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t-EE"/>
          </a:p>
        </p:txBody>
      </p:sp>
      <p:sp>
        <p:nvSpPr>
          <p:cNvPr id="9" name="Ristkül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istkül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istkül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stkül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irgkon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irgkon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irgkon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irgkon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irgkon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istkül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irgkon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5C0A1-6141-4C6D-86F7-1FA26C42E046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9" name="Sisu kohatäid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1" name="Sisu kohatäid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6E80F-5771-4712-9789-300555EFAD94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1" name="Sisu kohatäid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3" name="Sisu kohatäid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2" name="Teksti kohatäid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14" name="Teksti kohatäid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upäeva kohatäid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196D8C-6419-4512-86C0-05B610D569D8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t-EE"/>
          </a:p>
        </p:txBody>
      </p:sp>
      <p:sp>
        <p:nvSpPr>
          <p:cNvPr id="9" name="Ristkülik 8"/>
          <p:cNvSpPr/>
          <p:nvPr userDrawn="1"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istkülik 9"/>
          <p:cNvSpPr/>
          <p:nvPr userDrawn="1"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istkülik 10"/>
          <p:cNvSpPr/>
          <p:nvPr userDrawn="1"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stkülik 11"/>
          <p:cNvSpPr/>
          <p:nvPr userDrawn="1"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irgkonnektor 12"/>
          <p:cNvSpPr>
            <a:spLocks noChangeShapeType="1"/>
          </p:cNvSpPr>
          <p:nvPr userDrawn="1"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irgkonnektor 13"/>
          <p:cNvSpPr>
            <a:spLocks noChangeShapeType="1"/>
          </p:cNvSpPr>
          <p:nvPr userDrawn="1"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irgkonnektor 14"/>
          <p:cNvSpPr>
            <a:spLocks noChangeShapeType="1"/>
          </p:cNvSpPr>
          <p:nvPr userDrawn="1"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irgkonnektor 15"/>
          <p:cNvSpPr>
            <a:spLocks noChangeShapeType="1"/>
          </p:cNvSpPr>
          <p:nvPr userDrawn="1"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irgkonnektor 16"/>
          <p:cNvSpPr>
            <a:spLocks noChangeShapeType="1"/>
          </p:cNvSpPr>
          <p:nvPr userDrawn="1"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istkülik 17"/>
          <p:cNvSpPr/>
          <p:nvPr userDrawn="1"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 userDrawn="1"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20" name="Ovaal 19"/>
          <p:cNvSpPr/>
          <p:nvPr userDrawn="1"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 userDrawn="1"/>
        </p:nvSpPr>
        <p:spPr bwMode="auto">
          <a:xfrm>
            <a:off x="1309632" y="4875808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 userDrawn="1"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 userDrawn="1"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981C-C4BE-4B0A-8994-26978208A9D7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rgkon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8" name="Sirgkon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irgkon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irgkon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istkül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irgkon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u kohatäid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Muutke teksti laade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21" name="Kuupäeva kohatäid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D4ED9D-742B-4B42-BA46-78FE7FF363C1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22" name="Slaidinumbri kohatä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3" name="Jaluse kohatäid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rgkon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t-EE" smtClean="0"/>
              <a:t>Pildi lisamiseks klõpsake ikooni</a:t>
            </a:r>
            <a:endParaRPr kumimoji="0" lang="en-US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Muutke teksti laade</a:t>
            </a:r>
          </a:p>
        </p:txBody>
      </p:sp>
      <p:sp>
        <p:nvSpPr>
          <p:cNvPr id="10" name="Sirgkon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istkül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rgkon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irgkon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irgkon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Kuupäeva kohatäid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DC74CD-F492-4BB1-B60E-9BB379C325C9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18" name="Slaidinumbri kohatä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1" name="Jaluse kohatäid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irgkon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t-EE" smtClean="0"/>
              <a:t>Muutke tiitli laadi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Muutke teksti laade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A05383-81B4-42FD-B231-EECD78D771FD}" type="datetime1">
              <a:rPr lang="et-EE" smtClean="0"/>
              <a:pPr/>
              <a:t>23.04.2015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7" name="Sirgkon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irgkon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stkül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irgkon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048F7D-7E60-4CE8-8661-A5A9AB188006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kool.e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981944" y="4005064"/>
            <a:ext cx="6694512" cy="2520280"/>
          </a:xfrm>
        </p:spPr>
        <p:txBody>
          <a:bodyPr anchor="t">
            <a:normAutofit fontScale="90000"/>
          </a:bodyPr>
          <a:lstStyle/>
          <a:p>
            <a:r>
              <a:rPr lang="de-DE" b="1" dirty="0" smtClean="0"/>
              <a:t>HERZLICH WILLKOMMEN</a:t>
            </a:r>
            <a:r>
              <a:rPr lang="de-DE" b="1" dirty="0"/>
              <a:t/>
            </a:r>
            <a:br>
              <a:rPr lang="de-DE" b="1" dirty="0"/>
            </a:br>
            <a:r>
              <a:rPr lang="de-DE" b="1" dirty="0"/>
              <a:t/>
            </a:r>
            <a:br>
              <a:rPr lang="de-DE" b="1" dirty="0"/>
            </a:br>
            <a:r>
              <a:rPr lang="de-DE" b="1" dirty="0" smtClean="0"/>
              <a:t>IM TALLINNER ALTSTADTGYMNASIUM FÜR ERWACHSE</a:t>
            </a:r>
            <a:r>
              <a:rPr lang="et-EE" sz="2800" dirty="0" smtClean="0"/>
              <a:t>NE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132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t">
            <a:normAutofit/>
          </a:bodyPr>
          <a:lstStyle/>
          <a:p>
            <a:pPr algn="ctr"/>
            <a:r>
              <a:rPr lang="de-DE" b="1"/>
              <a:t>DANKE FÜR IHRE AUFMERKSAMKEIT</a:t>
            </a:r>
            <a:r>
              <a:rPr lang="de-DE" b="1" smtClean="0"/>
              <a:t>!</a:t>
            </a:r>
            <a:endParaRPr lang="et-EE"/>
          </a:p>
        </p:txBody>
      </p:sp>
      <p:pic>
        <p:nvPicPr>
          <p:cNvPr id="2050" name="Picture 2" descr="C:\Dropbox\CLOU\vanalinn_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7" y="1146770"/>
            <a:ext cx="5191126" cy="516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aidinumbri kohatä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0847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 smtClean="0"/>
              <a:t>GESCHICHTE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Schule befindet sich </a:t>
            </a:r>
            <a:r>
              <a:rPr lang="de-DE"/>
              <a:t>in </a:t>
            </a:r>
            <a:r>
              <a:rPr lang="de-DE" smtClean="0"/>
              <a:t>de</a:t>
            </a:r>
            <a:r>
              <a:rPr lang="de-DE" smtClean="0"/>
              <a:t>m </a:t>
            </a:r>
            <a:r>
              <a:rPr lang="de-DE" dirty="0" smtClean="0"/>
              <a:t>Gebäude eines alten Nonnenkloster, das bereits vor 760 Jahren gebaut </a:t>
            </a:r>
            <a:r>
              <a:rPr lang="de-DE" dirty="0"/>
              <a:t>wurde</a:t>
            </a:r>
            <a:endParaRPr lang="et-EE" dirty="0"/>
          </a:p>
          <a:p>
            <a:r>
              <a:rPr lang="de-DE" dirty="0" smtClean="0"/>
              <a:t>Im </a:t>
            </a:r>
            <a:r>
              <a:rPr lang="de-DE" dirty="0"/>
              <a:t>Jahre 1919 wurde hier das Tallinner </a:t>
            </a:r>
            <a:r>
              <a:rPr lang="de-DE" dirty="0" smtClean="0"/>
              <a:t>College eröffnet. Im College </a:t>
            </a:r>
            <a:r>
              <a:rPr lang="de-DE" dirty="0"/>
              <a:t>konnten die </a:t>
            </a:r>
            <a:r>
              <a:rPr lang="de-DE" dirty="0" smtClean="0"/>
              <a:t>Erwachsene </a:t>
            </a:r>
            <a:r>
              <a:rPr lang="de-DE" dirty="0"/>
              <a:t>die </a:t>
            </a:r>
            <a:r>
              <a:rPr lang="de-DE" dirty="0" smtClean="0"/>
              <a:t>Gymnasiumbildung erwerben</a:t>
            </a:r>
            <a:endParaRPr lang="et-EE" dirty="0"/>
          </a:p>
          <a:p>
            <a:r>
              <a:rPr lang="de-DE" dirty="0" smtClean="0"/>
              <a:t>In </a:t>
            </a:r>
            <a:r>
              <a:rPr lang="de-DE" dirty="0"/>
              <a:t>der </a:t>
            </a:r>
            <a:r>
              <a:rPr lang="de-DE" dirty="0" smtClean="0"/>
              <a:t>Sowjetperiode trug die </a:t>
            </a:r>
            <a:r>
              <a:rPr lang="de-DE" dirty="0"/>
              <a:t>Schule den Namen die 1. </a:t>
            </a:r>
            <a:r>
              <a:rPr lang="de-DE" dirty="0" smtClean="0"/>
              <a:t>Abendoberschule in </a:t>
            </a:r>
            <a:r>
              <a:rPr lang="de-DE" dirty="0"/>
              <a:t>Tallinn</a:t>
            </a:r>
            <a:endParaRPr lang="et-EE" dirty="0"/>
          </a:p>
          <a:p>
            <a:r>
              <a:rPr lang="de-DE" dirty="0" smtClean="0"/>
              <a:t>Seit </a:t>
            </a:r>
            <a:r>
              <a:rPr lang="de-DE" dirty="0"/>
              <a:t>1996 heiβt die </a:t>
            </a:r>
            <a:r>
              <a:rPr lang="de-DE" dirty="0" smtClean="0"/>
              <a:t>Schule - das Tallinner Altstadtgymnasium </a:t>
            </a:r>
            <a:r>
              <a:rPr lang="de-DE" dirty="0"/>
              <a:t>für Erwachsene</a:t>
            </a:r>
            <a:endParaRPr lang="et-EE" dirty="0"/>
          </a:p>
          <a:p>
            <a:r>
              <a:rPr lang="de-DE" dirty="0" smtClean="0"/>
              <a:t>Am </a:t>
            </a:r>
            <a:r>
              <a:rPr lang="de-DE" dirty="0"/>
              <a:t>19. </a:t>
            </a:r>
            <a:r>
              <a:rPr lang="de-DE" dirty="0" smtClean="0"/>
              <a:t>November 2014 feierte </a:t>
            </a:r>
            <a:r>
              <a:rPr lang="de-DE" dirty="0"/>
              <a:t>das </a:t>
            </a:r>
            <a:r>
              <a:rPr lang="de-DE" dirty="0" smtClean="0"/>
              <a:t>Gymnasium sein 90</a:t>
            </a:r>
            <a:r>
              <a:rPr lang="de-DE" dirty="0"/>
              <a:t>. </a:t>
            </a:r>
            <a:r>
              <a:rPr lang="de-DE" dirty="0" smtClean="0"/>
              <a:t>Jubiläum</a:t>
            </a:r>
            <a:endParaRPr lang="et-EE" dirty="0"/>
          </a:p>
          <a:p>
            <a:endParaRPr lang="et-EE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2047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de-DE" b="1" dirty="0" smtClean="0"/>
              <a:t>MA</a:t>
            </a:r>
            <a:r>
              <a:rPr lang="de-DE" sz="4000" b="1" dirty="0" smtClean="0">
                <a:latin typeface="Times New Roman"/>
                <a:cs typeface="Times New Roman"/>
              </a:rPr>
              <a:t>ß</a:t>
            </a:r>
            <a:r>
              <a:rPr lang="de-DE" b="1" dirty="0" smtClean="0"/>
              <a:t>NAHMEN </a:t>
            </a:r>
            <a:r>
              <a:rPr lang="de-DE" b="1" dirty="0"/>
              <a:t>GEGEN </a:t>
            </a:r>
            <a:r>
              <a:rPr lang="de-DE" b="1" dirty="0" smtClean="0"/>
              <a:t>DROP </a:t>
            </a:r>
            <a:r>
              <a:rPr lang="de-DE" b="1" dirty="0"/>
              <a:t>– </a:t>
            </a:r>
            <a:r>
              <a:rPr lang="de-DE" b="1" dirty="0" smtClean="0"/>
              <a:t>OUT</a:t>
            </a:r>
            <a:r>
              <a:rPr lang="et-EE" b="1" dirty="0" smtClean="0"/>
              <a:t/>
            </a:r>
            <a:br>
              <a:rPr lang="et-EE" b="1" dirty="0" smtClean="0"/>
            </a:br>
            <a:r>
              <a:rPr lang="et-EE" dirty="0"/>
              <a:t/>
            </a:r>
            <a:br>
              <a:rPr lang="et-EE" dirty="0"/>
            </a:br>
            <a:r>
              <a:rPr lang="de-DE" b="1" dirty="0"/>
              <a:t>SCHULPROFIL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7467600" cy="4873752"/>
          </a:xfrm>
        </p:spPr>
        <p:txBody>
          <a:bodyPr>
            <a:normAutofit/>
          </a:bodyPr>
          <a:lstStyle/>
          <a:p>
            <a:r>
              <a:rPr lang="de-DE" dirty="0" smtClean="0"/>
              <a:t>Das </a:t>
            </a:r>
            <a:r>
              <a:rPr lang="de-DE" dirty="0"/>
              <a:t>Tallinner Altstadtgymnasium für Erwachsene ist eine </a:t>
            </a:r>
            <a:r>
              <a:rPr lang="de-DE" dirty="0" smtClean="0"/>
              <a:t>Eirichtung des </a:t>
            </a:r>
            <a:r>
              <a:rPr lang="de-DE" dirty="0"/>
              <a:t>zweiten Bildungsweges, an dem Erwachsene zum Abitur geführt </a:t>
            </a:r>
            <a:r>
              <a:rPr lang="de-DE" dirty="0" smtClean="0"/>
              <a:t>werden</a:t>
            </a:r>
            <a:endParaRPr lang="et-EE" dirty="0"/>
          </a:p>
          <a:p>
            <a:r>
              <a:rPr lang="et-EE" dirty="0" smtClean="0"/>
              <a:t>Im Gymnasium gibt es </a:t>
            </a:r>
            <a:r>
              <a:rPr lang="de-DE" dirty="0" smtClean="0"/>
              <a:t> 67</a:t>
            </a:r>
            <a:r>
              <a:rPr lang="et-EE" dirty="0" smtClean="0"/>
              <a:t>0</a:t>
            </a:r>
            <a:r>
              <a:rPr lang="de-DE" dirty="0" smtClean="0"/>
              <a:t> Studierende </a:t>
            </a:r>
            <a:r>
              <a:rPr lang="de-DE" dirty="0"/>
              <a:t>und 30 Lehrer und </a:t>
            </a:r>
            <a:r>
              <a:rPr lang="de-DE" dirty="0" smtClean="0"/>
              <a:t>Lehrerinnen</a:t>
            </a:r>
            <a:endParaRPr lang="et-EE" dirty="0"/>
          </a:p>
          <a:p>
            <a:r>
              <a:rPr lang="de-DE" dirty="0" smtClean="0"/>
              <a:t>Sehr </a:t>
            </a:r>
            <a:r>
              <a:rPr lang="de-DE" dirty="0"/>
              <a:t>wichtig sind</a:t>
            </a:r>
            <a:endParaRPr lang="et-EE" dirty="0"/>
          </a:p>
          <a:p>
            <a:pPr lvl="1"/>
            <a:r>
              <a:rPr lang="de-DE" dirty="0" smtClean="0"/>
              <a:t>gute </a:t>
            </a:r>
            <a:r>
              <a:rPr lang="de-DE" dirty="0"/>
              <a:t>Beziehungen zwischen den Studierenden und Lehrern</a:t>
            </a:r>
            <a:endParaRPr lang="et-EE" dirty="0"/>
          </a:p>
          <a:p>
            <a:pPr lvl="1"/>
            <a:r>
              <a:rPr lang="de-DE" dirty="0" smtClean="0"/>
              <a:t>das </a:t>
            </a:r>
            <a:r>
              <a:rPr lang="de-DE" dirty="0"/>
              <a:t>Vorhandensein </a:t>
            </a:r>
            <a:r>
              <a:rPr lang="de-DE" dirty="0" smtClean="0"/>
              <a:t>gemeinsamer Werte </a:t>
            </a:r>
            <a:r>
              <a:rPr lang="de-DE" dirty="0"/>
              <a:t>und Ziele</a:t>
            </a:r>
            <a:endParaRPr lang="et-EE" dirty="0"/>
          </a:p>
          <a:p>
            <a:pPr lvl="1"/>
            <a:r>
              <a:rPr lang="de-DE" dirty="0" smtClean="0"/>
              <a:t>Ständige</a:t>
            </a:r>
            <a:r>
              <a:rPr lang="et-EE" dirty="0" smtClean="0"/>
              <a:t>s Verstehen</a:t>
            </a:r>
            <a:r>
              <a:rPr lang="de-DE" dirty="0" smtClean="0"/>
              <a:t> </a:t>
            </a:r>
            <a:r>
              <a:rPr lang="de-DE" dirty="0"/>
              <a:t>in der Unterrichtsarbeit</a:t>
            </a:r>
            <a:endParaRPr lang="et-EE" dirty="0"/>
          </a:p>
          <a:p>
            <a:pPr lvl="1"/>
            <a:r>
              <a:rPr lang="de-DE" dirty="0" smtClean="0"/>
              <a:t>gemeinsames Erreichen der guten Leistungen</a:t>
            </a:r>
            <a:endParaRPr lang="de-DE" dirty="0" smtClean="0">
              <a:solidFill>
                <a:srgbClr val="FF0000"/>
              </a:solidFill>
            </a:endParaRP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49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 smtClean="0"/>
              <a:t>UNTER</a:t>
            </a:r>
            <a:r>
              <a:rPr lang="et-EE" b="1" smtClean="0"/>
              <a:t>RICH</a:t>
            </a:r>
            <a:r>
              <a:rPr lang="de-DE" b="1" smtClean="0"/>
              <a:t>T</a:t>
            </a:r>
            <a:r>
              <a:rPr lang="et-EE" b="1" smtClean="0"/>
              <a:t>S</a:t>
            </a:r>
            <a:r>
              <a:rPr lang="de-DE" b="1" smtClean="0"/>
              <a:t>ARBEIT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Das </a:t>
            </a:r>
            <a:r>
              <a:rPr lang="de-DE" dirty="0"/>
              <a:t>Gymnasium dauert 3 Jahre, d.h. 6 Semester</a:t>
            </a:r>
            <a:endParaRPr lang="et-EE" dirty="0"/>
          </a:p>
          <a:p>
            <a:r>
              <a:rPr lang="de-DE" dirty="0" smtClean="0"/>
              <a:t>Die </a:t>
            </a:r>
            <a:r>
              <a:rPr lang="de-DE" dirty="0"/>
              <a:t>Studierende können Lernmöglichkeiten wählen:</a:t>
            </a:r>
            <a:endParaRPr lang="et-EE" dirty="0"/>
          </a:p>
          <a:p>
            <a:pPr lvl="1"/>
            <a:r>
              <a:rPr lang="de-DE" dirty="0" smtClean="0"/>
              <a:t>24 </a:t>
            </a:r>
            <a:r>
              <a:rPr lang="de-DE" dirty="0"/>
              <a:t>Unterrichtsstunden am </a:t>
            </a:r>
            <a:r>
              <a:rPr lang="de-DE" dirty="0" smtClean="0"/>
              <a:t>Tage</a:t>
            </a:r>
            <a:endParaRPr lang="et-EE" dirty="0" smtClean="0"/>
          </a:p>
          <a:p>
            <a:pPr lvl="1"/>
            <a:r>
              <a:rPr lang="et-EE" dirty="0" smtClean="0"/>
              <a:t>16</a:t>
            </a:r>
            <a:r>
              <a:rPr lang="de-DE" dirty="0" smtClean="0"/>
              <a:t> </a:t>
            </a:r>
            <a:r>
              <a:rPr lang="de-DE" dirty="0"/>
              <a:t>Unterrichtsstunden am </a:t>
            </a:r>
            <a:r>
              <a:rPr lang="de-DE" dirty="0" smtClean="0"/>
              <a:t>Abend</a:t>
            </a:r>
            <a:endParaRPr lang="et-EE" dirty="0" smtClean="0"/>
          </a:p>
          <a:p>
            <a:pPr lvl="1"/>
            <a:r>
              <a:rPr lang="et-EE" dirty="0" smtClean="0"/>
              <a:t>8 Stunden am Tage, 12 Stunden am Abend</a:t>
            </a:r>
            <a:endParaRPr lang="et-EE" dirty="0"/>
          </a:p>
          <a:p>
            <a:pPr lvl="1"/>
            <a:r>
              <a:rPr lang="de-DE" dirty="0" smtClean="0"/>
              <a:t>als Externe </a:t>
            </a:r>
            <a:r>
              <a:rPr lang="de-DE" dirty="0"/>
              <a:t>lernen</a:t>
            </a:r>
            <a:endParaRPr lang="et-EE" dirty="0"/>
          </a:p>
          <a:p>
            <a:pPr lvl="1"/>
            <a:r>
              <a:rPr lang="de-DE" dirty="0" smtClean="0"/>
              <a:t>Das </a:t>
            </a:r>
            <a:r>
              <a:rPr lang="de-DE" dirty="0"/>
              <a:t>online - Lernen - ein Schulversuch im Rahmen des zweiten Bildungsweges</a:t>
            </a:r>
            <a:endParaRPr lang="et-EE" dirty="0"/>
          </a:p>
          <a:p>
            <a:pPr lvl="1"/>
            <a:r>
              <a:rPr lang="de-DE" dirty="0" smtClean="0"/>
              <a:t>Die </a:t>
            </a:r>
            <a:r>
              <a:rPr lang="de-DE" dirty="0"/>
              <a:t>Lehr- und Lernmaterialien werden – gegliedert nach Fächern und Semestern - über </a:t>
            </a:r>
            <a:r>
              <a:rPr lang="de-DE" dirty="0" smtClean="0"/>
              <a:t>eine internetgestützte </a:t>
            </a:r>
            <a:r>
              <a:rPr lang="de-DE" dirty="0"/>
              <a:t>Lernplattform bereitgestellt</a:t>
            </a:r>
            <a:endParaRPr lang="et-EE" dirty="0"/>
          </a:p>
          <a:p>
            <a:pPr lvl="1"/>
            <a:r>
              <a:rPr lang="de-DE" dirty="0" smtClean="0"/>
              <a:t>Selbstständiges </a:t>
            </a:r>
            <a:r>
              <a:rPr lang="de-DE" dirty="0"/>
              <a:t>Lernen am </a:t>
            </a:r>
            <a:r>
              <a:rPr lang="de-DE" dirty="0" smtClean="0"/>
              <a:t>häuslichen </a:t>
            </a:r>
            <a:r>
              <a:rPr lang="de-DE" dirty="0"/>
              <a:t>Computer setzt Disziplin, Selbstorganisation und Fähigkeit zum Zeitmanagement voraus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52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 smtClean="0"/>
              <a:t>UNTERTICHTSARBEIT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Computerkenntnisse</a:t>
            </a:r>
            <a:r>
              <a:rPr lang="de-DE" dirty="0"/>
              <a:t>: Es gibt zwei Computerräume mit </a:t>
            </a:r>
            <a:r>
              <a:rPr lang="de-DE" dirty="0" smtClean="0"/>
              <a:t>Betriebssystem </a:t>
            </a:r>
            <a:r>
              <a:rPr lang="de-DE" dirty="0"/>
              <a:t>Windows</a:t>
            </a:r>
            <a:endParaRPr lang="et-EE" dirty="0"/>
          </a:p>
          <a:p>
            <a:r>
              <a:rPr lang="de-DE" dirty="0" smtClean="0"/>
              <a:t>Zudem </a:t>
            </a:r>
            <a:r>
              <a:rPr lang="de-DE" dirty="0"/>
              <a:t>können jederzeit neue Medien genutzt werden – in den Klassenräumen gibt es interaktive Boards und Projektor</a:t>
            </a:r>
            <a:endParaRPr lang="et-EE" dirty="0"/>
          </a:p>
          <a:p>
            <a:r>
              <a:rPr lang="de-DE" dirty="0" smtClean="0"/>
              <a:t>Viele </a:t>
            </a:r>
            <a:r>
              <a:rPr lang="de-DE" dirty="0"/>
              <a:t>Module sind IT - basiert</a:t>
            </a:r>
            <a:endParaRPr lang="et-EE" dirty="0"/>
          </a:p>
          <a:p>
            <a:r>
              <a:rPr lang="de-DE" dirty="0" smtClean="0"/>
              <a:t>Webmaster </a:t>
            </a:r>
            <a:r>
              <a:rPr lang="de-DE" dirty="0"/>
              <a:t>und Lehrer beraten die </a:t>
            </a:r>
            <a:r>
              <a:rPr lang="de-DE" dirty="0" smtClean="0"/>
              <a:t>Studierende</a:t>
            </a:r>
            <a:r>
              <a:rPr lang="et-EE" dirty="0" smtClean="0"/>
              <a:t> </a:t>
            </a:r>
            <a:r>
              <a:rPr lang="de-DE" dirty="0" smtClean="0"/>
              <a:t>beim </a:t>
            </a:r>
            <a:r>
              <a:rPr lang="de-DE" dirty="0"/>
              <a:t>Unterricht</a:t>
            </a:r>
            <a:endParaRPr lang="et-EE" dirty="0"/>
          </a:p>
          <a:p>
            <a:r>
              <a:rPr lang="de-DE" dirty="0" smtClean="0"/>
              <a:t>Im </a:t>
            </a:r>
            <a:r>
              <a:rPr lang="de-DE" dirty="0"/>
              <a:t>Gymnasium arbeitet E – Kool (elektronische Klassenbücher) Zur E – Kool gelangt man über die Internet – Adresse </a:t>
            </a:r>
            <a:r>
              <a:rPr lang="de-DE" u="sng" dirty="0">
                <a:hlinkClick r:id="rId2"/>
              </a:rPr>
              <a:t>www.ekool.ee</a:t>
            </a:r>
            <a:r>
              <a:rPr lang="de-DE" dirty="0"/>
              <a:t> Schüler können sich zudem mit Hilfe eines Passwortes </a:t>
            </a:r>
            <a:r>
              <a:rPr lang="de-DE" dirty="0" smtClean="0"/>
              <a:t>einloggen </a:t>
            </a:r>
            <a:endParaRPr lang="et-EE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980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b="1"/>
              <a:t>BÜCHEREI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>
          <a:xfrm>
            <a:off x="467544" y="2204864"/>
            <a:ext cx="7467600" cy="3240360"/>
          </a:xfrm>
        </p:spPr>
        <p:txBody>
          <a:bodyPr>
            <a:normAutofit fontScale="92500"/>
          </a:bodyPr>
          <a:lstStyle/>
          <a:p>
            <a:r>
              <a:rPr lang="de-DE" dirty="0" smtClean="0"/>
              <a:t>Die </a:t>
            </a:r>
            <a:r>
              <a:rPr lang="de-DE" dirty="0"/>
              <a:t>Leiterin der Bibliothek </a:t>
            </a:r>
            <a:r>
              <a:rPr lang="de-DE" dirty="0" smtClean="0"/>
              <a:t>berät </a:t>
            </a:r>
            <a:r>
              <a:rPr lang="de-DE" dirty="0"/>
              <a:t>die </a:t>
            </a:r>
            <a:r>
              <a:rPr lang="de-DE" dirty="0" smtClean="0"/>
              <a:t>Studierende</a:t>
            </a:r>
            <a:endParaRPr lang="et-EE" dirty="0"/>
          </a:p>
          <a:p>
            <a:r>
              <a:rPr lang="de-DE" dirty="0" smtClean="0"/>
              <a:t>Ausleihe (im Herbst </a:t>
            </a:r>
            <a:r>
              <a:rPr lang="de-DE" dirty="0"/>
              <a:t>wird </a:t>
            </a:r>
            <a:r>
              <a:rPr lang="de-DE" dirty="0" smtClean="0"/>
              <a:t>auf </a:t>
            </a:r>
            <a:r>
              <a:rPr lang="de-DE" dirty="0"/>
              <a:t>ein elektronisches Ausleihverfahren umgestellt)</a:t>
            </a:r>
            <a:endParaRPr lang="et-EE" dirty="0"/>
          </a:p>
          <a:p>
            <a:r>
              <a:rPr lang="de-DE" dirty="0" smtClean="0"/>
              <a:t>Die Studierende </a:t>
            </a:r>
            <a:r>
              <a:rPr lang="de-DE" dirty="0"/>
              <a:t>können </a:t>
            </a:r>
            <a:r>
              <a:rPr lang="de-DE" dirty="0" smtClean="0"/>
              <a:t>vor </a:t>
            </a:r>
            <a:r>
              <a:rPr lang="de-DE" dirty="0"/>
              <a:t>Ort in einem schönen Lesesaal lesen und mit </a:t>
            </a:r>
            <a:r>
              <a:rPr lang="de-DE" dirty="0" smtClean="0"/>
              <a:t>Computern arbeiten</a:t>
            </a:r>
            <a:endParaRPr lang="et-EE" dirty="0"/>
          </a:p>
          <a:p>
            <a:r>
              <a:rPr lang="de-DE" dirty="0" smtClean="0"/>
              <a:t>Die </a:t>
            </a:r>
            <a:r>
              <a:rPr lang="de-DE" dirty="0"/>
              <a:t>Bibliothek steht nur den Studierenden, Lehrern und Mitarbeitern der Schule zur </a:t>
            </a:r>
            <a:r>
              <a:rPr lang="de-DE" dirty="0" smtClean="0"/>
              <a:t>Verfügung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819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/>
              <a:t>BERATUNG DER </a:t>
            </a:r>
            <a:r>
              <a:rPr lang="de-DE" b="1" smtClean="0"/>
              <a:t>STUDIERENDEN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/>
              <a:t>Die </a:t>
            </a:r>
            <a:r>
              <a:rPr lang="de-DE" dirty="0"/>
              <a:t>Lehrer und Lehrerinnen müssen Methoden und </a:t>
            </a:r>
            <a:r>
              <a:rPr lang="de-DE" dirty="0" err="1" smtClean="0"/>
              <a:t>Massnahmen</a:t>
            </a:r>
            <a:r>
              <a:rPr lang="de-DE" dirty="0" smtClean="0"/>
              <a:t> beachten</a:t>
            </a:r>
            <a:r>
              <a:rPr lang="de-DE" dirty="0"/>
              <a:t>, die den Studierenden gegen Drop – out helfen</a:t>
            </a:r>
            <a:endParaRPr lang="et-EE" dirty="0"/>
          </a:p>
          <a:p>
            <a:r>
              <a:rPr lang="de-DE" dirty="0" smtClean="0"/>
              <a:t>Die </a:t>
            </a:r>
            <a:r>
              <a:rPr lang="de-DE" dirty="0"/>
              <a:t>Lehrer ermöglichen Studierenden ihre unterschiedlichen, persönlichen und beruflichen Erfahrungen in den Unterricht einzubringen</a:t>
            </a:r>
            <a:endParaRPr lang="et-EE" dirty="0"/>
          </a:p>
          <a:p>
            <a:r>
              <a:rPr lang="de-DE" dirty="0" smtClean="0"/>
              <a:t>Wichtig </a:t>
            </a:r>
            <a:r>
              <a:rPr lang="de-DE" dirty="0"/>
              <a:t>ist die Steigerung von Eigeninitiative der Studierenden </a:t>
            </a:r>
            <a:endParaRPr lang="et-EE" dirty="0"/>
          </a:p>
          <a:p>
            <a:r>
              <a:rPr lang="de-DE" dirty="0" smtClean="0"/>
              <a:t>Jede </a:t>
            </a:r>
            <a:r>
              <a:rPr lang="de-DE" dirty="0"/>
              <a:t>Klasse hat einen Lehrer – Berater, der sich mit den Problemen den Studierenden beschäftigt</a:t>
            </a:r>
            <a:endParaRPr lang="et-EE" dirty="0"/>
          </a:p>
          <a:p>
            <a:r>
              <a:rPr lang="de-DE" dirty="0" smtClean="0"/>
              <a:t>Die Studierende </a:t>
            </a:r>
            <a:r>
              <a:rPr lang="de-DE" dirty="0"/>
              <a:t>erhalten während des Lehrgangs Beratung und Unterstützung nicht nur von ihren Lehrern, sondern auch von ihren Mitstudierenden </a:t>
            </a:r>
            <a:endParaRPr lang="et-EE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5320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 smtClean="0"/>
              <a:t>AUSZEICHNUNGEN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t-EE"/>
              <a:t>V</a:t>
            </a:r>
            <a:r>
              <a:rPr lang="de-DE" smtClean="0"/>
              <a:t>on </a:t>
            </a:r>
            <a:r>
              <a:rPr lang="de-DE"/>
              <a:t>den Lehrern</a:t>
            </a:r>
            <a:r>
              <a:rPr lang="de-DE" smtClean="0"/>
              <a:t>:</a:t>
            </a:r>
            <a:endParaRPr lang="et-EE" sz="2400" smtClean="0"/>
          </a:p>
          <a:p>
            <a:pPr lvl="1"/>
            <a:r>
              <a:rPr lang="de-DE" smtClean="0"/>
              <a:t>Anerkennung</a:t>
            </a:r>
            <a:endParaRPr lang="et-EE" smtClean="0"/>
          </a:p>
          <a:p>
            <a:pPr lvl="1"/>
            <a:r>
              <a:rPr lang="de-DE" smtClean="0"/>
              <a:t>Lob</a:t>
            </a:r>
            <a:endParaRPr lang="et-EE" smtClean="0"/>
          </a:p>
          <a:p>
            <a:pPr lvl="1"/>
            <a:r>
              <a:rPr lang="de-DE" smtClean="0"/>
              <a:t>Urkunde</a:t>
            </a:r>
            <a:endParaRPr lang="et-EE" sz="1800"/>
          </a:p>
          <a:p>
            <a:pPr lvl="0"/>
            <a:r>
              <a:rPr lang="de-DE" smtClean="0"/>
              <a:t>Von </a:t>
            </a:r>
            <a:r>
              <a:rPr lang="de-DE"/>
              <a:t>der Schulleitung</a:t>
            </a:r>
            <a:r>
              <a:rPr lang="de-DE" smtClean="0"/>
              <a:t>:</a:t>
            </a:r>
            <a:endParaRPr lang="et-EE" smtClean="0"/>
          </a:p>
          <a:p>
            <a:pPr lvl="1"/>
            <a:r>
              <a:rPr lang="de-DE" smtClean="0"/>
              <a:t>Namentliche Auszeichnung</a:t>
            </a:r>
            <a:endParaRPr lang="et-EE" smtClean="0"/>
          </a:p>
          <a:p>
            <a:pPr lvl="1"/>
            <a:r>
              <a:rPr lang="de-DE" smtClean="0"/>
              <a:t>Offizielles Dankschreiben</a:t>
            </a:r>
            <a:endParaRPr lang="et-EE" smtClean="0"/>
          </a:p>
          <a:p>
            <a:pPr lvl="1"/>
            <a:r>
              <a:rPr lang="de-DE" smtClean="0"/>
              <a:t>Lobesbrief </a:t>
            </a:r>
            <a:r>
              <a:rPr lang="de-DE"/>
              <a:t>vom </a:t>
            </a:r>
            <a:r>
              <a:rPr lang="de-DE" smtClean="0"/>
              <a:t>Bildungsministerium</a:t>
            </a:r>
            <a:endParaRPr lang="et-EE" smtClean="0"/>
          </a:p>
          <a:p>
            <a:pPr lvl="1"/>
            <a:r>
              <a:rPr lang="de-DE" smtClean="0"/>
              <a:t>Buchpreis</a:t>
            </a:r>
            <a:endParaRPr lang="et-EE" sz="1800"/>
          </a:p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827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DE" b="1" smtClean="0"/>
              <a:t>PROJEKTE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smtClean="0"/>
              <a:t>Seit 15 Jahren nimmt das </a:t>
            </a:r>
            <a:r>
              <a:rPr lang="de-DE" dirty="0"/>
              <a:t>Gymnasium an den verschiedenen europäischen Bildungsprojekten </a:t>
            </a:r>
            <a:r>
              <a:rPr lang="de-DE" dirty="0" smtClean="0"/>
              <a:t>teil. </a:t>
            </a:r>
            <a:endParaRPr lang="et-EE" dirty="0"/>
          </a:p>
          <a:p>
            <a:r>
              <a:rPr lang="de-DE" dirty="0" smtClean="0"/>
              <a:t>Studierende, </a:t>
            </a:r>
            <a:r>
              <a:rPr lang="de-DE" dirty="0"/>
              <a:t>Lehrer und Lehrerinnen haben viele Schulen in europäischen Ländern besucht und unser Gymnasium hat viele Freunde aus Europa empfangen</a:t>
            </a:r>
            <a:endParaRPr lang="et-EE" dirty="0"/>
          </a:p>
          <a:p>
            <a:r>
              <a:rPr lang="de-DE" dirty="0" smtClean="0"/>
              <a:t>Die Studierende </a:t>
            </a:r>
            <a:r>
              <a:rPr lang="de-DE" dirty="0"/>
              <a:t>haben an einem Fortbildungsprojekt an der Tartuer Universität teilgenommen</a:t>
            </a:r>
            <a:endParaRPr lang="et-EE" dirty="0"/>
          </a:p>
          <a:p>
            <a:r>
              <a:rPr lang="de-DE" dirty="0" smtClean="0"/>
              <a:t>Für </a:t>
            </a:r>
            <a:r>
              <a:rPr lang="de-DE" dirty="0"/>
              <a:t>Lehrer und Lehrerinnen ist sehr wichtig die Stärkung von Methodenkompetenz und Entwicklung von Fähigkeiten im Umgang mit modernen Medien </a:t>
            </a:r>
            <a:endParaRPr lang="et-EE" dirty="0"/>
          </a:p>
          <a:p>
            <a:r>
              <a:rPr lang="de-DE" dirty="0" smtClean="0"/>
              <a:t>Die Lehrer </a:t>
            </a:r>
            <a:r>
              <a:rPr lang="de-DE" dirty="0"/>
              <a:t>haben zwei Jahre an einem </a:t>
            </a:r>
            <a:r>
              <a:rPr lang="de-DE" dirty="0" smtClean="0"/>
              <a:t>IT-Fortbildungsprojekt </a:t>
            </a:r>
            <a:r>
              <a:rPr lang="de-DE" dirty="0"/>
              <a:t>an der Tallinner Universität teilgenommen </a:t>
            </a:r>
            <a:endParaRPr lang="et-EE" dirty="0"/>
          </a:p>
          <a:p>
            <a:r>
              <a:rPr lang="de-DE" dirty="0" smtClean="0"/>
              <a:t>Das </a:t>
            </a:r>
            <a:r>
              <a:rPr lang="de-DE" dirty="0"/>
              <a:t>Gymnasium hat </a:t>
            </a:r>
            <a:r>
              <a:rPr lang="et-EE" dirty="0" smtClean="0"/>
              <a:t>auch enge Beziehungen</a:t>
            </a:r>
            <a:r>
              <a:rPr lang="de-DE" dirty="0" smtClean="0"/>
              <a:t> </a:t>
            </a:r>
            <a:r>
              <a:rPr lang="de-DE" dirty="0"/>
              <a:t>mit anderen Gymnasien für Erwachsene in Estland und in Tallinn</a:t>
            </a:r>
            <a:endParaRPr lang="et-EE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2048F7D-7E60-4CE8-8661-A5A9AB188006}" type="slidenum">
              <a:rPr lang="et-EE" smtClean="0"/>
              <a:pPr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28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i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el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552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Orieli</vt:lpstr>
      <vt:lpstr>HERZLICH WILLKOMMEN  IM TALLINNER ALTSTADTGYMNASIUM FÜR ERWACHSENE </vt:lpstr>
      <vt:lpstr>GESCHICHTE</vt:lpstr>
      <vt:lpstr>MAßNAHMEN GEGEN DROP – OUT  SCHULPROFIL </vt:lpstr>
      <vt:lpstr>UNTERRICHTSARBEIT</vt:lpstr>
      <vt:lpstr>UNTERTICHTSARBEIT</vt:lpstr>
      <vt:lpstr>BÜCHEREI</vt:lpstr>
      <vt:lpstr>BERATUNG DER STUDIERENDEN</vt:lpstr>
      <vt:lpstr>AUSZEICHNUNGEN</vt:lpstr>
      <vt:lpstr>PROJEKTE</vt:lpstr>
      <vt:lpstr>DANKE FÜR IHRE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 WILLKOMMEN  IM  TALLINNER  ALTSTADTGYMNASIUM  FÜR  ERWACHSE</dc:title>
  <dc:creator>Tiit Vaher</dc:creator>
  <cp:lastModifiedBy>Administrator</cp:lastModifiedBy>
  <cp:revision>32</cp:revision>
  <dcterms:created xsi:type="dcterms:W3CDTF">2015-04-20T09:12:04Z</dcterms:created>
  <dcterms:modified xsi:type="dcterms:W3CDTF">2015-04-23T12:50:10Z</dcterms:modified>
</cp:coreProperties>
</file>