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6" r:id="rId7"/>
    <p:sldId id="270" r:id="rId8"/>
    <p:sldId id="271" r:id="rId9"/>
    <p:sldId id="273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 autoAdjust="0"/>
  </p:normalViewPr>
  <p:slideViewPr>
    <p:cSldViewPr>
      <p:cViewPr>
        <p:scale>
          <a:sx n="70" d="100"/>
          <a:sy n="70" d="100"/>
        </p:scale>
        <p:origin x="-54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BD6D66-CCFA-4C53-817F-608238A3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85D38C-BAC4-48E7-B54E-DC475A194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 sz="2400">
                <a:latin typeface="Times New Roman" pitchFamily="18" charset="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bg-BG" altLang="bg-BG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bg-BG" altLang="bg-BG" sz="2400">
                  <a:latin typeface="Times New Roman" pitchFamily="18" charset="0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7" name="Group 15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bg-BG" altLang="bg-BG" sz="2400">
                  <a:latin typeface="Times New Roman" pitchFamily="18" charset="0"/>
                </a:endParaRP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bg-BG"/>
              </a:p>
            </p:txBody>
          </p:sp>
        </p:grpSp>
      </p:grpSp>
      <p:sp>
        <p:nvSpPr>
          <p:cNvPr id="263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1625-E748-4666-B78E-FCA424F8AEA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79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5B4D-CA58-4B98-935F-B97A1A8AFAB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00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62552-25E5-4603-9B9F-3E609ED8F5C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374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B91D-7A2B-4799-8A08-F1A237B3BD3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378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E3BC-BC95-449D-8522-F121957082C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315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09AD-39BE-430C-AB1C-C13DA6CCAE0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3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1EA7-EDB5-4414-A05A-6D5A33DB97C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017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4B5E-78B6-4B1C-9962-C106256F1D1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109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F8A5-CE5B-4EBB-8E7C-1935932511E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669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7D45-152E-4505-B960-A0144971AE2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471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5C08-7042-4405-B6E1-CB1D10A6E5A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187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 sz="2400">
                <a:latin typeface="Times New Roman" pitchFamily="18" charset="0"/>
              </a:endParaRPr>
            </a:p>
          </p:txBody>
        </p:sp>
        <p:grpSp>
          <p:nvGrpSpPr>
            <p:cNvPr id="1034" name="Group 11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2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bg-BG" altLang="bg-BG" sz="2400">
                  <a:latin typeface="Times New Roman" pitchFamily="18" charset="0"/>
                </a:endParaRPr>
              </a:p>
            </p:txBody>
          </p:sp>
          <p:sp>
            <p:nvSpPr>
              <p:cNvPr id="1036" name="Line 4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bg-BG"/>
              </a:p>
            </p:txBody>
          </p:sp>
        </p:grp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62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62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79C736E-BA46-4BCF-894C-532BC552CDE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c-pleve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bg-BG" sz="4000" b="1" i="1" dirty="0" smtClean="0"/>
              <a:t>REGIONAL ENTERPRISE SUPPORT CENTRE</a:t>
            </a:r>
            <a:r>
              <a:rPr lang="bg-BG" altLang="bg-BG" sz="4000" b="1" i="1" dirty="0" smtClean="0"/>
              <a:t> </a:t>
            </a:r>
            <a:r>
              <a:rPr lang="en-US" altLang="bg-BG" sz="4000" b="1" i="1" dirty="0" smtClean="0"/>
              <a:t>-PLEVEN</a:t>
            </a:r>
            <a:r>
              <a:rPr lang="bg-BG" altLang="bg-BG" dirty="0" smtClean="0"/>
              <a:t> 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>
            <p:ph type="subTitle" idx="1"/>
          </p:nvPr>
        </p:nvGraphicFramePr>
        <p:xfrm>
          <a:off x="7235825" y="1916113"/>
          <a:ext cx="1287463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1615238" imgH="1806097" progId="">
                  <p:embed/>
                </p:oleObj>
              </mc:Choice>
              <mc:Fallback>
                <p:oleObj r:id="rId3" imgW="1615238" imgH="18060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1916113"/>
                        <a:ext cx="1287463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076825" y="3871913"/>
            <a:ext cx="33829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3200" b="1" i="1">
                <a:latin typeface="Times New Roman" pitchFamily="18" charset="0"/>
              </a:rPr>
              <a:t>RESC Pleven,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3200" b="1" i="1">
                <a:latin typeface="Times New Roman" pitchFamily="18" charset="0"/>
              </a:rPr>
              <a:t>Bulgaria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bg-BG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947"/>
            <a:ext cx="6166485" cy="430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85" y="0"/>
            <a:ext cx="3066578" cy="47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2339752" y="2592947"/>
            <a:ext cx="4800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bg-BG" sz="8800" b="1" dirty="0">
                <a:solidFill>
                  <a:srgbClr val="F6FC04"/>
                </a:solidFill>
                <a:latin typeface="Times New Roman" pitchFamily="18" charset="0"/>
              </a:rPr>
              <a:t>PLEVEN</a:t>
            </a:r>
            <a:endParaRPr lang="en-GB" altLang="bg-BG" sz="8800" b="1" dirty="0">
              <a:solidFill>
                <a:srgbClr val="F6FC04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6858000" y="6553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9626DE1-6F0A-46AD-9ADB-BCBF10C8805B}" type="slidenum">
              <a:rPr lang="en-GB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pPr algn="r">
                <a:defRPr/>
              </a:pPr>
              <a:t>10</a:t>
            </a:fld>
            <a:endParaRPr lang="en-GB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7" name="Footer Placeholder 8"/>
          <p:cNvSpPr txBox="1">
            <a:spLocks noGrp="1"/>
          </p:cNvSpPr>
          <p:nvPr/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bg-BG" sz="1400">
              <a:solidFill>
                <a:srgbClr val="1D7746"/>
              </a:solidFill>
              <a:latin typeface="Times New Roman" pitchFamily="18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106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33" y="-9076"/>
            <a:ext cx="2116952" cy="27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85" y="4606604"/>
            <a:ext cx="3071494" cy="229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2214563"/>
            <a:ext cx="6829425" cy="3143250"/>
          </a:xfrm>
        </p:spPr>
        <p:txBody>
          <a:bodyPr/>
          <a:lstStyle/>
          <a:p>
            <a:pPr indent="19050" eaLnBrk="1" hangingPunct="1">
              <a:buFont typeface="Wingdings" pitchFamily="2" charset="2"/>
              <a:buNone/>
              <a:defRPr/>
            </a:pPr>
            <a:r>
              <a:rPr lang="en-US" altLang="bg-BG" sz="4400" b="1" i="1" dirty="0" smtClean="0">
                <a:latin typeface="Times New Roman" pitchFamily="18" charset="0"/>
              </a:rPr>
              <a:t>Thank you for your attention!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bg-BG" sz="44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bg-BG" sz="4800" b="1" i="1" dirty="0" smtClean="0">
                <a:latin typeface="Times New Roman" pitchFamily="18" charset="0"/>
                <a:hlinkClick r:id="rId2"/>
              </a:rPr>
              <a:t>www.resc-pleven.org</a:t>
            </a:r>
            <a:endParaRPr lang="en-US" altLang="bg-BG" sz="48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bg-BG" sz="3600" b="1" i="1" dirty="0" smtClean="0">
                <a:latin typeface="Times New Roman" pitchFamily="18" charset="0"/>
              </a:rPr>
              <a:t>				</a:t>
            </a:r>
            <a:r>
              <a:rPr lang="en-US" altLang="bg-BG" sz="3600" b="1" i="1" dirty="0" err="1" smtClean="0">
                <a:latin typeface="Times New Roman" pitchFamily="18" charset="0"/>
              </a:rPr>
              <a:t>Penka</a:t>
            </a:r>
            <a:r>
              <a:rPr lang="en-US" altLang="bg-BG" sz="3600" b="1" i="1" dirty="0" smtClean="0">
                <a:latin typeface="Times New Roman" pitchFamily="18" charset="0"/>
              </a:rPr>
              <a:t> </a:t>
            </a:r>
            <a:r>
              <a:rPr lang="en-US" altLang="bg-BG" sz="3600" b="1" i="1" dirty="0" err="1" smtClean="0">
                <a:latin typeface="Times New Roman" pitchFamily="18" charset="0"/>
              </a:rPr>
              <a:t>Spasova</a:t>
            </a:r>
            <a:endParaRPr lang="en-US" altLang="bg-BG" sz="36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bg-BG" altLang="bg-BG" sz="48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b="1" i="1" smtClean="0"/>
              <a:t>Who we are</a:t>
            </a:r>
            <a:r>
              <a:rPr lang="bg-BG" altLang="bg-BG" b="1" i="1" smtClean="0"/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772400" cy="39973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GB" sz="3600" dirty="0" smtClean="0">
                <a:latin typeface="Times New Roman" pitchFamily="18" charset="0"/>
              </a:rPr>
              <a:t>The Regional Enterprise Support Centre is a non-profit </a:t>
            </a:r>
            <a:r>
              <a:rPr lang="en-GB" sz="3600" dirty="0" smtClean="0">
                <a:latin typeface="Times New Roman" pitchFamily="18" charset="0"/>
              </a:rPr>
              <a:t>organisation,</a:t>
            </a:r>
            <a:r>
              <a:rPr lang="bg-BG" sz="3600" dirty="0" smtClean="0">
                <a:latin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</a:rPr>
              <a:t>registered on November 23, 1998,</a:t>
            </a:r>
            <a:r>
              <a:rPr lang="bg-BG" sz="3600" dirty="0" smtClean="0">
                <a:latin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</a:rPr>
              <a:t>and </a:t>
            </a:r>
            <a:r>
              <a:rPr lang="en-GB" sz="3600" dirty="0" smtClean="0">
                <a:latin typeface="Times New Roman" pitchFamily="18" charset="0"/>
              </a:rPr>
              <a:t>is </a:t>
            </a:r>
            <a:r>
              <a:rPr lang="en-GB" sz="3600" dirty="0" smtClean="0">
                <a:latin typeface="+mj-lt"/>
                <a:cs typeface="Lucida Sans Unicode" pitchFamily="34" charset="0"/>
              </a:rPr>
              <a:t>located </a:t>
            </a:r>
            <a:r>
              <a:rPr lang="en-GB" sz="3600" dirty="0" smtClean="0">
                <a:latin typeface="+mj-lt"/>
                <a:cs typeface="Lucida Sans Unicode" pitchFamily="34" charset="0"/>
              </a:rPr>
              <a:t>in Pleven, Bulgaria</a:t>
            </a:r>
            <a:r>
              <a:rPr lang="en-GB" sz="3600" dirty="0">
                <a:latin typeface="+mj-lt"/>
                <a:cs typeface="Lucida Sans Unicode" pitchFamily="34" charset="0"/>
              </a:rPr>
              <a:t>.</a:t>
            </a:r>
            <a:endParaRPr lang="bg-BG" sz="3600" dirty="0" smtClean="0">
              <a:latin typeface="+mj-lt"/>
            </a:endParaRPr>
          </a:p>
          <a:p>
            <a:pPr eaLnBrk="1" hangingPunct="1">
              <a:defRPr/>
            </a:pPr>
            <a:endParaRPr lang="bg-BG" sz="36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bg-BG" dirty="0" smtClean="0">
              <a:latin typeface="Times New Roman" pitchFamily="18" charset="0"/>
            </a:endParaRPr>
          </a:p>
        </p:txBody>
      </p:sp>
      <p:pic>
        <p:nvPicPr>
          <p:cNvPr id="4100" name="Picture 4" descr="&amp;Ocy;&amp;bcy;&amp;lcy;&amp;acy;&amp;scy;&amp;tcy; &amp;Pcy;&amp;lcy;&amp;iecy;&amp;vcy;&amp;iecy;&amp;ncy; &amp;ncy;&amp;acy; &amp;kcy;&amp;acy;&amp;rcy;&amp;tcy;&amp;acy;&amp;tcy;&amp;acy; &amp;ncy;&amp;acy; &amp;Bcy;&amp;hardcy;&amp;lcy;&amp;gcy;&amp;acy;&amp;r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643438"/>
            <a:ext cx="20986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bg-BG" b="1" i="1" smtClean="0"/>
              <a:t>The founder members </a:t>
            </a:r>
            <a:r>
              <a:rPr lang="en-US" altLang="bg-BG" b="1" i="1" smtClean="0"/>
              <a:t>are:</a:t>
            </a:r>
            <a:endParaRPr lang="bg-BG" altLang="bg-BG" b="1" i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772400" cy="41417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GB" sz="3200" dirty="0">
                <a:latin typeface="Times New Roman" pitchFamily="18" charset="0"/>
              </a:rPr>
              <a:t>t</a:t>
            </a:r>
            <a:r>
              <a:rPr lang="en-GB" sz="3200" dirty="0" smtClean="0">
                <a:latin typeface="Times New Roman" pitchFamily="18" charset="0"/>
              </a:rPr>
              <a:t>he Bulgarian-German Vocational Training Centre in Pleven;</a:t>
            </a:r>
            <a:endParaRPr lang="en-US" sz="32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3200" dirty="0" smtClean="0">
                <a:latin typeface="Times New Roman" pitchFamily="18" charset="0"/>
              </a:rPr>
              <a:t>the regional branches of the Bulgarian Chamber of Commerce</a:t>
            </a:r>
            <a:endParaRPr lang="en-GB" sz="3200" dirty="0">
              <a:latin typeface="Times New Roman" pitchFamily="18" charset="0"/>
            </a:endParaRPr>
          </a:p>
          <a:p>
            <a:pPr marL="0" indent="4572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latin typeface="Times New Roman" pitchFamily="18" charset="0"/>
              </a:rPr>
              <a:t>and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3200" dirty="0" smtClean="0">
                <a:latin typeface="Times New Roman" pitchFamily="18" charset="0"/>
              </a:rPr>
              <a:t>the Bulgarian Chamber of Construction.</a:t>
            </a:r>
            <a:endParaRPr lang="en-GB" sz="3200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200" b="1" i="1" dirty="0" smtClean="0">
                <a:latin typeface="Times New Roman" pitchFamily="18" charset="0"/>
              </a:rPr>
              <a:t>Members</a:t>
            </a:r>
            <a:r>
              <a:rPr lang="en-US" sz="3200" dirty="0" smtClean="0">
                <a:latin typeface="Times New Roman" pitchFamily="18" charset="0"/>
              </a:rPr>
              <a:t> are also </a:t>
            </a:r>
            <a:r>
              <a:rPr lang="bg-BG" sz="3200" dirty="0" smtClean="0">
                <a:latin typeface="Times New Roman" pitchFamily="18" charset="0"/>
              </a:rPr>
              <a:t>the Branch Business Chamber</a:t>
            </a:r>
            <a:r>
              <a:rPr lang="en-US" sz="3200" dirty="0" smtClean="0">
                <a:latin typeface="Times New Roman" pitchFamily="18" charset="0"/>
              </a:rPr>
              <a:t>, “</a:t>
            </a:r>
            <a:r>
              <a:rPr lang="en-US" sz="3200" dirty="0" err="1" smtClean="0">
                <a:latin typeface="Times New Roman" pitchFamily="18" charset="0"/>
              </a:rPr>
              <a:t>Znanie</a:t>
            </a:r>
            <a:r>
              <a:rPr lang="en-US" sz="3200" dirty="0" smtClean="0">
                <a:latin typeface="Times New Roman" pitchFamily="18" charset="0"/>
              </a:rPr>
              <a:t>” Union – Pleven, municipality Iskar and </a:t>
            </a:r>
            <a:r>
              <a:rPr lang="en-US" sz="3200" dirty="0" smtClean="0">
                <a:latin typeface="+mj-lt"/>
              </a:rPr>
              <a:t>individuals</a:t>
            </a:r>
            <a:r>
              <a:rPr lang="en-US" sz="3200" dirty="0" smtClean="0">
                <a:latin typeface="Times New Roman" pitchFamily="18" charset="0"/>
              </a:rPr>
              <a:t>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1" i="1" smtClean="0"/>
              <a:t>What are our objectives?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9050" algn="just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Our strategic goal is to contribute to the sustainable economic and social development of the region of Pleven by promoting and supporting: </a:t>
            </a:r>
          </a:p>
          <a:p>
            <a:pPr algn="just" eaLnBrk="1" hangingPunct="1">
              <a:defRPr/>
            </a:pPr>
            <a:r>
              <a:rPr lang="en-US" dirty="0" smtClean="0">
                <a:latin typeface="+mj-lt"/>
              </a:rPr>
              <a:t>the development of SMEs with a focus on young people; </a:t>
            </a:r>
          </a:p>
          <a:p>
            <a:pPr algn="just" eaLnBrk="1" hangingPunct="1">
              <a:defRPr/>
            </a:pPr>
            <a:r>
              <a:rPr lang="en-US" dirty="0" smtClean="0">
                <a:latin typeface="+mj-lt"/>
              </a:rPr>
              <a:t>the development of a favorable entrepreneurial culture </a:t>
            </a:r>
          </a:p>
          <a:p>
            <a:pPr marL="0" indent="361950" algn="just" eaLnBrk="1" hangingPunct="1"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nd</a:t>
            </a:r>
          </a:p>
          <a:p>
            <a:pPr algn="just" eaLnBrk="1" hangingPunct="1">
              <a:defRPr/>
            </a:pPr>
            <a:r>
              <a:rPr lang="en-US" dirty="0" smtClean="0">
                <a:latin typeface="+mj-lt"/>
              </a:rPr>
              <a:t>active employment measures.</a:t>
            </a:r>
            <a:r>
              <a:rPr lang="bg-BG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sz="4000" b="1" i="1" smtClean="0"/>
              <a:t>W</a:t>
            </a:r>
            <a:r>
              <a:rPr lang="bg-BG" altLang="bg-BG" sz="4000" b="1" i="1" smtClean="0"/>
              <a:t>e </a:t>
            </a:r>
            <a:r>
              <a:rPr lang="en-US" altLang="bg-BG" sz="4000" b="1" i="1" smtClean="0"/>
              <a:t>offer the following service portfolio:</a:t>
            </a:r>
            <a:r>
              <a:rPr lang="en-US" altLang="bg-BG" sz="3800" smtClean="0"/>
              <a:t> </a:t>
            </a:r>
            <a:endParaRPr lang="bg-BG" altLang="bg-BG" sz="3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60575"/>
            <a:ext cx="7772400" cy="407035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de-DE" sz="2400" u="sng" dirty="0" smtClean="0">
                <a:latin typeface="+mj-lt"/>
              </a:rPr>
              <a:t>I. Support measures:</a:t>
            </a:r>
            <a:endParaRPr lang="bg-BG" sz="2400" dirty="0" smtClean="0">
              <a:latin typeface="+mj-lt"/>
            </a:endParaRPr>
          </a:p>
          <a:p>
            <a:pPr marL="533400" indent="-533400" algn="just">
              <a:buFont typeface="Wingdings" pitchFamily="2" charset="2"/>
              <a:buNone/>
              <a:defRPr/>
            </a:pPr>
            <a:r>
              <a:rPr lang="en-GB" sz="2400" dirty="0" smtClean="0">
                <a:latin typeface="+mj-lt"/>
              </a:rPr>
              <a:t>1. Competence Assessment.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GB" sz="2400" dirty="0" smtClean="0">
                <a:latin typeface="+mj-lt"/>
              </a:rPr>
              <a:t>2. Using the </a:t>
            </a:r>
            <a:r>
              <a:rPr lang="en-GB" sz="2400" dirty="0" err="1" smtClean="0">
                <a:latin typeface="+mj-lt"/>
              </a:rPr>
              <a:t>Rickter</a:t>
            </a:r>
            <a:r>
              <a:rPr lang="en-GB" sz="2400" dirty="0" smtClean="0">
                <a:latin typeface="+mj-lt"/>
              </a:rPr>
              <a:t> model for assessment and soft skills development.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de-DE" sz="2400" u="sng" dirty="0" smtClean="0">
                <a:latin typeface="+mj-lt"/>
              </a:rPr>
              <a:t>II. Offers for assistance</a:t>
            </a:r>
            <a:r>
              <a:rPr lang="de-DE" sz="2400" dirty="0" smtClean="0">
                <a:latin typeface="+mj-lt"/>
              </a:rPr>
              <a:t>:</a:t>
            </a:r>
            <a:endParaRPr lang="bg-BG" sz="2400" dirty="0" smtClean="0">
              <a:latin typeface="+mj-lt"/>
            </a:endParaRPr>
          </a:p>
          <a:p>
            <a:pPr marL="361950" indent="-361950" algn="just">
              <a:buClrTx/>
              <a:buFont typeface="+mj-lt"/>
              <a:buAutoNum type="arabicPeriod"/>
              <a:defRPr/>
            </a:pPr>
            <a:r>
              <a:rPr lang="de-DE" sz="2400" dirty="0" smtClean="0">
                <a:latin typeface="+mj-lt"/>
              </a:rPr>
              <a:t>Project work with young people.</a:t>
            </a:r>
          </a:p>
          <a:p>
            <a:pPr marL="361950" indent="-361950" algn="just">
              <a:buClrTx/>
              <a:buFont typeface="+mj-lt"/>
              <a:buAutoNum type="arabicPeriod"/>
              <a:defRPr/>
            </a:pPr>
            <a:r>
              <a:rPr lang="en-US" sz="2400" dirty="0" smtClean="0">
                <a:latin typeface="+mj-lt"/>
              </a:rPr>
              <a:t>Experience as a host organization.</a:t>
            </a:r>
          </a:p>
          <a:p>
            <a:pPr marL="361950" indent="-361950" algn="just">
              <a:buClrTx/>
              <a:buFont typeface="+mj-lt"/>
              <a:buAutoNum type="arabicPeriod"/>
              <a:defRPr/>
            </a:pPr>
            <a:r>
              <a:rPr lang="en-US" sz="2400" dirty="0" smtClean="0">
                <a:latin typeface="+mj-lt"/>
              </a:rPr>
              <a:t>Training / consulting measures.</a:t>
            </a:r>
            <a:endParaRPr lang="bg-BG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smtClean="0"/>
              <a:t>Some projects:</a:t>
            </a:r>
            <a:endParaRPr lang="bg-BG" altLang="bg-B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o-RO" sz="2400" dirty="0" smtClean="0">
                <a:latin typeface="Times New Roman" pitchFamily="18" charset="0"/>
              </a:rPr>
              <a:t>Proje</a:t>
            </a:r>
            <a:r>
              <a:rPr lang="en-US" sz="2400" dirty="0" smtClean="0">
                <a:latin typeface="Times New Roman" pitchFamily="18" charset="0"/>
              </a:rPr>
              <a:t>c</a:t>
            </a:r>
            <a:r>
              <a:rPr lang="ro-RO" sz="2400" dirty="0" smtClean="0">
                <a:latin typeface="Times New Roman" pitchFamily="18" charset="0"/>
              </a:rPr>
              <a:t>t</a:t>
            </a:r>
            <a:r>
              <a:rPr lang="ro-RO" sz="2400" b="1" dirty="0" smtClean="0">
                <a:latin typeface="Times New Roman" pitchFamily="18" charset="0"/>
              </a:rPr>
              <a:t>  “Creating a joint labour market through mobility and training services in Olt-Pleven area”</a:t>
            </a:r>
            <a:r>
              <a:rPr lang="en-US" sz="2400" dirty="0" smtClean="0">
                <a:latin typeface="Times New Roman" pitchFamily="18" charset="0"/>
              </a:rPr>
              <a:t>, Cross Border Cooperation </a:t>
            </a:r>
            <a:r>
              <a:rPr lang="en-US" sz="2400" dirty="0" err="1" smtClean="0">
                <a:latin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</a:rPr>
              <a:t> Bulgaria-Romania, 2011-2013, </a:t>
            </a:r>
            <a:r>
              <a:rPr lang="en-US" sz="2400" dirty="0" smtClean="0">
                <a:latin typeface="+mj-lt"/>
              </a:rPr>
              <a:t>extended until 2015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j-lt"/>
              </a:rPr>
              <a:t>Target groups: young unemployed people.</a:t>
            </a:r>
          </a:p>
          <a:p>
            <a:pPr algn="just">
              <a:defRPr/>
            </a:pPr>
            <a:r>
              <a:rPr lang="en-US" sz="2400" dirty="0" smtClean="0">
                <a:latin typeface="+mj-lt"/>
              </a:rPr>
              <a:t>Project “</a:t>
            </a:r>
            <a:r>
              <a:rPr lang="en-US" sz="2400" b="1" dirty="0" smtClean="0">
                <a:latin typeface="+mj-lt"/>
              </a:rPr>
              <a:t>European Centre for youth employment and entrepreneurship</a:t>
            </a:r>
            <a:r>
              <a:rPr lang="en-US" sz="2400" dirty="0" smtClean="0">
                <a:latin typeface="+mj-lt"/>
              </a:rPr>
              <a:t>”, in frame of operational </a:t>
            </a:r>
            <a:r>
              <a:rPr lang="en-US" sz="2400" dirty="0" err="1" smtClean="0">
                <a:latin typeface="+mj-lt"/>
              </a:rPr>
              <a:t>programme</a:t>
            </a:r>
            <a:r>
              <a:rPr lang="bg-BG" sz="2400" dirty="0" smtClean="0">
                <a:latin typeface="+mj-lt"/>
              </a:rPr>
              <a:t> „</a:t>
            </a:r>
            <a:r>
              <a:rPr lang="en-US" sz="2400" dirty="0" smtClean="0">
                <a:latin typeface="+mj-lt"/>
              </a:rPr>
              <a:t>Human resources development</a:t>
            </a:r>
            <a:r>
              <a:rPr lang="bg-BG" sz="2400" dirty="0" smtClean="0">
                <a:latin typeface="+mj-lt"/>
              </a:rPr>
              <a:t>”</a:t>
            </a:r>
            <a:r>
              <a:rPr lang="en-US" sz="2400" dirty="0" smtClean="0">
                <a:latin typeface="+mj-lt"/>
              </a:rPr>
              <a:t>, 2013-2014, as Partner of Association “Development of Personality and Human Communities” Pleven and </a:t>
            </a:r>
            <a:r>
              <a:rPr lang="en-US" sz="2400" dirty="0" err="1" smtClean="0">
                <a:latin typeface="+mj-lt"/>
              </a:rPr>
              <a:t>Rickter</a:t>
            </a:r>
            <a:r>
              <a:rPr lang="en-US" sz="2400" dirty="0" smtClean="0">
                <a:latin typeface="+mj-lt"/>
              </a:rPr>
              <a:t> company, UK. Target groups: young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j-lt"/>
              </a:rPr>
              <a:t>unemployed people.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smtClean="0"/>
              <a:t>Some projects:</a:t>
            </a:r>
            <a:endParaRPr lang="bg-BG" altLang="bg-B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14500"/>
            <a:ext cx="7772400" cy="4416425"/>
          </a:xfrm>
        </p:spPr>
        <p:txBody>
          <a:bodyPr/>
          <a:lstStyle/>
          <a:p>
            <a:pPr algn="just">
              <a:defRPr/>
            </a:pPr>
            <a:r>
              <a:rPr lang="en-GB" sz="2400" dirty="0" smtClean="0">
                <a:latin typeface="+mj-lt"/>
              </a:rPr>
              <a:t>Project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„</a:t>
            </a:r>
            <a:r>
              <a:rPr lang="en-GB" sz="2400" b="1" dirty="0" smtClean="0">
                <a:latin typeface="+mj-lt"/>
              </a:rPr>
              <a:t>Network for Mobility in Eastern and South- Eastern European Countries for Disadvantaged Apprentices – Easy Mobil“ </a:t>
            </a:r>
            <a:r>
              <a:rPr lang="en-US" sz="2400" dirty="0" smtClean="0">
                <a:latin typeface="+mj-lt"/>
              </a:rPr>
              <a:t>, in Frame of </a:t>
            </a:r>
            <a:r>
              <a:rPr lang="en-GB" sz="2400" dirty="0" smtClean="0">
                <a:latin typeface="+mj-lt"/>
              </a:rPr>
              <a:t>LLP</a:t>
            </a:r>
            <a:r>
              <a:rPr lang="en-US" sz="2400" dirty="0" smtClean="0">
                <a:latin typeface="+mj-lt"/>
              </a:rPr>
              <a:t>, Leonardo da Vinci, Partnership, 2012-2014. Target groups: young people </a:t>
            </a:r>
            <a:r>
              <a:rPr lang="en-GB" sz="2400" dirty="0" smtClean="0">
                <a:latin typeface="+mj-lt"/>
              </a:rPr>
              <a:t>in vocational education and students </a:t>
            </a:r>
            <a:r>
              <a:rPr lang="en-US" sz="2400" dirty="0" smtClean="0">
                <a:latin typeface="+mj-lt"/>
              </a:rPr>
              <a:t>with special needs. 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</p:txBody>
      </p:sp>
      <p:pic>
        <p:nvPicPr>
          <p:cNvPr id="9220" name="Picture 3" descr="DSCI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679825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smtClean="0"/>
              <a:t>Some projects:</a:t>
            </a:r>
            <a:endParaRPr lang="bg-BG" altLang="bg-B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latin typeface="+mj-lt"/>
              </a:rPr>
              <a:t>Project “</a:t>
            </a:r>
            <a:r>
              <a:rPr lang="en-US" b="1" dirty="0" smtClean="0">
                <a:latin typeface="+mj-lt"/>
              </a:rPr>
              <a:t>Competence Assessment - an innovative instrument for career planning and increasing of employability of Roma </a:t>
            </a:r>
            <a:r>
              <a:rPr lang="en-US" dirty="0" smtClean="0">
                <a:latin typeface="+mj-lt"/>
              </a:rPr>
              <a:t>- </a:t>
            </a:r>
            <a:r>
              <a:rPr lang="en-US" b="1" dirty="0" err="1" smtClean="0">
                <a:latin typeface="+mj-lt"/>
              </a:rPr>
              <a:t>Kompass</a:t>
            </a:r>
            <a:r>
              <a:rPr lang="en-US" dirty="0" smtClean="0">
                <a:latin typeface="+mj-lt"/>
              </a:rPr>
              <a:t>”,  in Frame of </a:t>
            </a:r>
            <a:r>
              <a:rPr lang="en-GB" dirty="0" smtClean="0">
                <a:latin typeface="+mj-lt"/>
              </a:rPr>
              <a:t>LLP</a:t>
            </a:r>
            <a:r>
              <a:rPr lang="en-US" dirty="0" smtClean="0">
                <a:latin typeface="+mj-lt"/>
              </a:rPr>
              <a:t>, Leonardo </a:t>
            </a:r>
            <a:r>
              <a:rPr lang="en-US" dirty="0" err="1" smtClean="0">
                <a:latin typeface="+mj-lt"/>
              </a:rPr>
              <a:t>da</a:t>
            </a:r>
            <a:r>
              <a:rPr lang="en-US" dirty="0" smtClean="0">
                <a:latin typeface="+mj-lt"/>
              </a:rPr>
              <a:t> Vinci, Transfer of innovation, 2012-2014, as Partner of Educational Institute PSCHERER non-profit plc, Germany and partners from DE, HU, RO and FR. Target groups: Roma.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smtClean="0"/>
              <a:t>Some projects:</a:t>
            </a:r>
            <a:endParaRPr lang="bg-BG" altLang="bg-B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643063"/>
            <a:ext cx="7772400" cy="4530725"/>
          </a:xfrm>
        </p:spPr>
        <p:txBody>
          <a:bodyPr/>
          <a:lstStyle/>
          <a:p>
            <a:pPr algn="just">
              <a:defRPr/>
            </a:pPr>
            <a:r>
              <a:rPr lang="en-US" dirty="0" smtClean="0">
                <a:latin typeface="+mj-lt"/>
              </a:rPr>
              <a:t>RESC Pleven is a </a:t>
            </a:r>
            <a:r>
              <a:rPr lang="en-US" b="1" dirty="0" smtClean="0">
                <a:latin typeface="+mj-lt"/>
              </a:rPr>
              <a:t>host organization </a:t>
            </a:r>
            <a:r>
              <a:rPr lang="en-US" dirty="0" smtClean="0">
                <a:latin typeface="+mj-lt"/>
              </a:rPr>
              <a:t>for young people with special needs. 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</a:rPr>
              <a:t>              Sandy from Germany</a:t>
            </a:r>
          </a:p>
        </p:txBody>
      </p:sp>
      <p:pic>
        <p:nvPicPr>
          <p:cNvPr id="11268" name="Picture 4" descr="DSCI88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00375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IMG15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00375"/>
            <a:ext cx="21478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257</TotalTime>
  <Words>422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Wingdings</vt:lpstr>
      <vt:lpstr>Lucida Sans Unicode</vt:lpstr>
      <vt:lpstr>Layers</vt:lpstr>
      <vt:lpstr>REGIONAL ENTERPRISE SUPPORT CENTRE -PLEVEN </vt:lpstr>
      <vt:lpstr>Who we are?</vt:lpstr>
      <vt:lpstr>The founder members are:</vt:lpstr>
      <vt:lpstr>What are our objectives?</vt:lpstr>
      <vt:lpstr>We offer the following service portfolio: </vt:lpstr>
      <vt:lpstr>Some projects:</vt:lpstr>
      <vt:lpstr>Some projects:</vt:lpstr>
      <vt:lpstr>Some projects:</vt:lpstr>
      <vt:lpstr>Some projects: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ENTERPRISE SUPPORT CENTRE-PLEVEN</dc:title>
  <dc:creator>Penka Spasova</dc:creator>
  <cp:lastModifiedBy>Mi_Ra</cp:lastModifiedBy>
  <cp:revision>46</cp:revision>
  <cp:lastPrinted>1601-01-01T00:00:00Z</cp:lastPrinted>
  <dcterms:created xsi:type="dcterms:W3CDTF">2012-11-23T18:53:14Z</dcterms:created>
  <dcterms:modified xsi:type="dcterms:W3CDTF">2015-10-08T21:19:17Z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