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96" r:id="rId4"/>
    <p:sldId id="295" r:id="rId5"/>
    <p:sldId id="302" r:id="rId6"/>
    <p:sldId id="303" r:id="rId7"/>
    <p:sldId id="304" r:id="rId8"/>
    <p:sldId id="307" r:id="rId9"/>
    <p:sldId id="305" r:id="rId10"/>
    <p:sldId id="306" r:id="rId11"/>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13" autoAdjust="0"/>
    <p:restoredTop sz="93575" autoAdjust="0"/>
  </p:normalViewPr>
  <p:slideViewPr>
    <p:cSldViewPr>
      <p:cViewPr>
        <p:scale>
          <a:sx n="84" d="100"/>
          <a:sy n="84" d="100"/>
        </p:scale>
        <p:origin x="-444" y="246"/>
      </p:cViewPr>
      <p:guideLst>
        <p:guide orient="horz" pos="2160"/>
        <p:guide pos="2880"/>
      </p:guideLst>
    </p:cSldViewPr>
  </p:slideViewPr>
  <p:outlineViewPr>
    <p:cViewPr>
      <p:scale>
        <a:sx n="33" d="100"/>
        <a:sy n="33" d="100"/>
      </p:scale>
      <p:origin x="0" y="900"/>
    </p:cViewPr>
  </p:outlineViewPr>
  <p:notesTextViewPr>
    <p:cViewPr>
      <p:scale>
        <a:sx n="1" d="1"/>
        <a:sy n="1" d="1"/>
      </p:scale>
      <p:origin x="0" y="0"/>
    </p:cViewPr>
  </p:notesTextViewPr>
  <p:sorterViewPr>
    <p:cViewPr>
      <p:scale>
        <a:sx n="100" d="100"/>
        <a:sy n="100" d="100"/>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79A9F82-84A9-4BFB-BDCF-BEBDA372A841}" type="datetimeFigureOut">
              <a:rPr lang="de-DE"/>
              <a:pPr>
                <a:defRPr/>
              </a:pPr>
              <a:t>24.04.2015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3E5090A-13D6-435B-A5A2-41AD70C2E467}" type="slidenum">
              <a:rPr lang="de-DE"/>
              <a:pPr>
                <a:defRPr/>
              </a:pPr>
              <a:t>‹#›</a:t>
            </a:fld>
            <a:endParaRPr lang="de-DE"/>
          </a:p>
        </p:txBody>
      </p:sp>
    </p:spTree>
    <p:extLst>
      <p:ext uri="{BB962C8B-B14F-4D97-AF65-F5344CB8AC3E}">
        <p14:creationId xmlns:p14="http://schemas.microsoft.com/office/powerpoint/2010/main" val="30658919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lienbildplatzhalter 1"/>
          <p:cNvSpPr>
            <a:spLocks noGrp="1" noRot="1" noChangeAspect="1"/>
          </p:cNvSpPr>
          <p:nvPr>
            <p:ph type="sldImg"/>
          </p:nvPr>
        </p:nvSpPr>
        <p:spPr bwMode="auto">
          <a:noFill/>
          <a:ln>
            <a:solidFill>
              <a:srgbClr val="000000"/>
            </a:solidFill>
            <a:miter lim="800000"/>
            <a:headEnd/>
            <a:tailEnd/>
          </a:ln>
        </p:spPr>
      </p:sp>
      <p:sp>
        <p:nvSpPr>
          <p:cNvPr id="1536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1536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39B080-A24D-420E-B023-76F1188C93E8}" type="slidenum">
              <a:rPr lang="de-DE">
                <a:cs typeface="Arial" charset="0"/>
              </a:rPr>
              <a:pPr fontAlgn="base">
                <a:spcBef>
                  <a:spcPct val="0"/>
                </a:spcBef>
                <a:spcAft>
                  <a:spcPct val="0"/>
                </a:spcAft>
                <a:defRPr/>
              </a:pPr>
              <a:t>1</a:t>
            </a:fld>
            <a:endParaRPr lang="de-DE">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p:spPr>
      </p:sp>
      <p:sp>
        <p:nvSpPr>
          <p:cNvPr id="37890" name="Rectangle 3"/>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4063D98F-8B4A-400D-91EE-7DB87BCE0F46}" type="datetimeFigureOut">
              <a:rPr lang="de-DE"/>
              <a:pPr>
                <a:defRPr/>
              </a:pPr>
              <a:t>24.04.2015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6DB7644-B278-4159-9E1D-44321942068E}" type="slidenum">
              <a:rPr lang="de-DE"/>
              <a:pPr>
                <a:defRPr/>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362803AC-53D3-4D3F-BF61-A1DE584F414A}" type="datetimeFigureOut">
              <a:rPr lang="de-DE"/>
              <a:pPr>
                <a:defRPr/>
              </a:pPr>
              <a:t>24.04.2015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6A3A017-38A4-4D10-9559-71F2159BE4A5}" type="slidenum">
              <a:rPr lang="de-DE"/>
              <a:pPr>
                <a:defRPr/>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928C7F9-CEC0-48BF-B028-698F9D6AC23D}" type="datetimeFigureOut">
              <a:rPr lang="de-DE"/>
              <a:pPr>
                <a:defRPr/>
              </a:pPr>
              <a:t>24.04.2015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C26B023-C7C8-48FD-9570-FF703FB0A00B}"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A7454E00-1787-4C21-802C-C4F8A892F021}" type="datetimeFigureOut">
              <a:rPr lang="de-DE"/>
              <a:pPr>
                <a:defRPr/>
              </a:pPr>
              <a:t>24.04.2015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C5F1491-4BAB-422A-B7AA-A400019D70E8}" type="slidenum">
              <a:rPr lang="de-DE"/>
              <a:pPr>
                <a:defRPr/>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2CE7A14F-1EB9-45AC-AF88-B93D22CA37EE}" type="datetimeFigureOut">
              <a:rPr lang="de-DE"/>
              <a:pPr>
                <a:defRPr/>
              </a:pPr>
              <a:t>24.04.2015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35E91F-D1D6-4AAF-BBA6-3B3E28B9A149}" type="slidenum">
              <a:rPr lang="de-DE"/>
              <a:pPr>
                <a:defRPr/>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9861F14E-3030-422E-92E1-7DC0E9D5DD70}" type="datetimeFigureOut">
              <a:rPr lang="de-DE"/>
              <a:pPr>
                <a:defRPr/>
              </a:pPr>
              <a:t>24.04.2015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B179155-49EA-478B-9152-7CFCAF8ED92A}" type="slidenum">
              <a:rPr lang="de-DE"/>
              <a:pPr>
                <a:defRPr/>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5AE6AA6D-82FA-4AB0-B854-A4ACC3DCD3B8}" type="datetimeFigureOut">
              <a:rPr lang="de-DE"/>
              <a:pPr>
                <a:defRPr/>
              </a:pPr>
              <a:t>24.04.2015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64D3B41-3BC4-4DBB-9196-798CA918BDB2}" type="slidenum">
              <a:rPr lang="de-DE"/>
              <a:pPr>
                <a:defRPr/>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593ED017-974A-4BCF-8CC6-C83761CC854A}" type="datetimeFigureOut">
              <a:rPr lang="de-DE"/>
              <a:pPr>
                <a:defRPr/>
              </a:pPr>
              <a:t>24.04.2015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9A2E46C1-A69F-4FE5-9BB1-0D2F22463E5C}" type="slidenum">
              <a:rPr lang="de-DE"/>
              <a:pPr>
                <a:defRPr/>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A9DBA841-17A8-4A72-8956-DBBADE89C97C}" type="datetimeFigureOut">
              <a:rPr lang="de-DE"/>
              <a:pPr>
                <a:defRPr/>
              </a:pPr>
              <a:t>24.04.2015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0A1DB39-0280-49A7-A7C7-722A48744381}" type="slidenum">
              <a:rPr lang="de-DE"/>
              <a:pPr>
                <a:defRPr/>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4BD5CA1C-AA61-42A7-8A86-24EB0FA11387}" type="datetimeFigureOut">
              <a:rPr lang="de-DE"/>
              <a:pPr>
                <a:defRPr/>
              </a:pPr>
              <a:t>24.04.2015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3B8A5ED-8A9F-4C6B-93B7-0D16520EB979}" type="slidenum">
              <a:rPr lang="de-DE"/>
              <a:pPr>
                <a:defRPr/>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422AE646-ECBA-4D87-9BAC-7F5FEA3ECB42}" type="datetimeFigureOut">
              <a:rPr lang="de-DE"/>
              <a:pPr>
                <a:defRPr/>
              </a:pPr>
              <a:t>24.04.2015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785CA67-5844-4BCA-9292-6158C2F818BD}" type="slidenum">
              <a:rPr lang="de-DE"/>
              <a:pPr>
                <a:defRPr/>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4429E38-F7C1-4ADB-82D1-580A3D396DB2}" type="datetimeFigureOut">
              <a:rPr lang="de-DE"/>
              <a:pPr>
                <a:defRPr/>
              </a:pPr>
              <a:t>24.04.2015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B1AB1D9-388F-49E7-A0B1-C775158E093A}" type="slidenum">
              <a:rPr lang="de-DE"/>
              <a:pPr>
                <a:defRPr/>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Grafik 4"/>
          <p:cNvPicPr>
            <a:picLocks noChangeAspect="1"/>
          </p:cNvPicPr>
          <p:nvPr/>
        </p:nvPicPr>
        <p:blipFill>
          <a:blip r:embed="rId3" cstate="print"/>
          <a:srcRect/>
          <a:stretch>
            <a:fillRect/>
          </a:stretch>
        </p:blipFill>
        <p:spPr bwMode="auto">
          <a:xfrm>
            <a:off x="498475" y="85725"/>
            <a:ext cx="8137525" cy="1514475"/>
          </a:xfrm>
          <a:prstGeom prst="rect">
            <a:avLst/>
          </a:prstGeom>
          <a:noFill/>
          <a:ln w="9525">
            <a:noFill/>
            <a:miter lim="800000"/>
            <a:headEnd/>
            <a:tailEnd/>
          </a:ln>
        </p:spPr>
      </p:pic>
      <p:sp>
        <p:nvSpPr>
          <p:cNvPr id="14338" name="Textplatzhalter 2"/>
          <p:cNvSpPr>
            <a:spLocks noGrp="1"/>
          </p:cNvSpPr>
          <p:nvPr>
            <p:ph type="body" idx="1"/>
          </p:nvPr>
        </p:nvSpPr>
        <p:spPr>
          <a:xfrm>
            <a:off x="684213" y="2420938"/>
            <a:ext cx="7848600" cy="720725"/>
          </a:xfrm>
        </p:spPr>
        <p:txBody>
          <a:bodyPr/>
          <a:lstStyle/>
          <a:p>
            <a:pPr algn="ctr" eaLnBrk="1" hangingPunct="1"/>
            <a:r>
              <a:rPr lang="de-DE" sz="2400" b="1" smtClean="0">
                <a:solidFill>
                  <a:schemeClr val="tx1"/>
                </a:solidFill>
                <a:latin typeface="Arial" charset="0"/>
                <a:cs typeface="Arial" charset="0"/>
              </a:rPr>
              <a:t>Maßnahmen zur Verringerung der Drop-Out-Quote</a:t>
            </a:r>
          </a:p>
          <a:p>
            <a:pPr algn="ctr" eaLnBrk="1" hangingPunct="1"/>
            <a:r>
              <a:rPr lang="de-DE" sz="2400" smtClean="0">
                <a:solidFill>
                  <a:schemeClr val="tx1"/>
                </a:solidFill>
                <a:latin typeface="Arial" charset="0"/>
                <a:cs typeface="Arial" charset="0"/>
              </a:rPr>
              <a:t>Einstieg am Westfalen-Kolleg Paderborn</a:t>
            </a:r>
          </a:p>
        </p:txBody>
      </p:sp>
      <p:pic>
        <p:nvPicPr>
          <p:cNvPr id="14339" name="Inhaltsplatzhalter 7"/>
          <p:cNvPicPr>
            <a:picLocks noGrp="1" noChangeAspect="1"/>
          </p:cNvPicPr>
          <p:nvPr>
            <p:ph idx="4294967295"/>
          </p:nvPr>
        </p:nvPicPr>
        <p:blipFill>
          <a:blip r:embed="rId4" cstate="print"/>
          <a:srcRect/>
          <a:stretch>
            <a:fillRect/>
          </a:stretch>
        </p:blipFill>
        <p:spPr>
          <a:xfrm>
            <a:off x="5435600" y="4221163"/>
            <a:ext cx="3128963" cy="2160587"/>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el 3"/>
          <p:cNvSpPr>
            <a:spLocks noGrp="1"/>
          </p:cNvSpPr>
          <p:nvPr>
            <p:ph type="ctrTitle" idx="4294967295"/>
          </p:nvPr>
        </p:nvSpPr>
        <p:spPr>
          <a:xfrm>
            <a:off x="755650" y="692150"/>
            <a:ext cx="7772400" cy="455613"/>
          </a:xfrm>
        </p:spPr>
        <p:txBody>
          <a:bodyPr/>
          <a:lstStyle/>
          <a:p>
            <a:pPr eaLnBrk="1" hangingPunct="1"/>
            <a:r>
              <a:rPr lang="de-DE" sz="3400" smtClean="0">
                <a:latin typeface="Arial" charset="0"/>
              </a:rPr>
              <a:t>Evaluation</a:t>
            </a:r>
          </a:p>
        </p:txBody>
      </p:sp>
      <p:sp>
        <p:nvSpPr>
          <p:cNvPr id="38914"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38915"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38916" name="Picture 5" descr="logo"/>
          <p:cNvPicPr>
            <a:picLocks noChangeAspect="1" noChangeArrowheads="1"/>
          </p:cNvPicPr>
          <p:nvPr/>
        </p:nvPicPr>
        <p:blipFill>
          <a:blip r:embed="rId3" cstate="print"/>
          <a:srcRect/>
          <a:stretch>
            <a:fillRect/>
          </a:stretch>
        </p:blipFill>
        <p:spPr bwMode="auto">
          <a:xfrm>
            <a:off x="6588125" y="5876925"/>
            <a:ext cx="2363788" cy="795338"/>
          </a:xfrm>
          <a:prstGeom prst="rect">
            <a:avLst/>
          </a:prstGeom>
          <a:noFill/>
          <a:ln w="9525">
            <a:noFill/>
            <a:miter lim="800000"/>
            <a:headEnd/>
            <a:tailEnd/>
          </a:ln>
        </p:spPr>
      </p:pic>
      <p:sp>
        <p:nvSpPr>
          <p:cNvPr id="38917" name="Text Box 6"/>
          <p:cNvSpPr txBox="1">
            <a:spLocks noChangeArrowheads="1"/>
          </p:cNvSpPr>
          <p:nvPr/>
        </p:nvSpPr>
        <p:spPr bwMode="auto">
          <a:xfrm>
            <a:off x="179388" y="1341438"/>
            <a:ext cx="8713787" cy="701675"/>
          </a:xfrm>
          <a:prstGeom prst="rect">
            <a:avLst/>
          </a:prstGeom>
          <a:noFill/>
          <a:ln w="9525">
            <a:noFill/>
            <a:miter lim="800000"/>
            <a:headEnd/>
            <a:tailEnd/>
          </a:ln>
        </p:spPr>
        <p:txBody>
          <a:bodyPr>
            <a:spAutoFit/>
          </a:bodyPr>
          <a:lstStyle/>
          <a:p>
            <a:endParaRPr lang="de-DE">
              <a:solidFill>
                <a:srgbClr val="000000"/>
              </a:solidFill>
            </a:endParaRPr>
          </a:p>
          <a:p>
            <a:endParaRPr lang="de-DE" sz="2200"/>
          </a:p>
        </p:txBody>
      </p:sp>
      <p:sp>
        <p:nvSpPr>
          <p:cNvPr id="38918" name="Text Box 7"/>
          <p:cNvSpPr txBox="1">
            <a:spLocks noChangeArrowheads="1"/>
          </p:cNvSpPr>
          <p:nvPr/>
        </p:nvSpPr>
        <p:spPr bwMode="auto">
          <a:xfrm>
            <a:off x="323850" y="1628775"/>
            <a:ext cx="8424863" cy="4111625"/>
          </a:xfrm>
          <a:prstGeom prst="rect">
            <a:avLst/>
          </a:prstGeom>
          <a:noFill/>
          <a:ln w="9525">
            <a:noFill/>
            <a:miter lim="800000"/>
            <a:headEnd/>
            <a:tailEnd/>
          </a:ln>
        </p:spPr>
        <p:txBody>
          <a:bodyPr>
            <a:spAutoFit/>
          </a:bodyPr>
          <a:lstStyle/>
          <a:p>
            <a:r>
              <a:rPr lang="de-DE" sz="2200" b="1"/>
              <a:t>Soziales Umfeld</a:t>
            </a:r>
          </a:p>
          <a:p>
            <a:r>
              <a:rPr lang="de-DE" sz="2200"/>
              <a:t>„Beim Aspekt soziales Umfeld zeigt sich, dass die Mehrzahl der Studierenden die Interaktion mit den Kommilitonen und den Lehrern als sehr positiv erlebt. Dies spricht für ein gutes Klassenklima, was ein gutes gemeinsames Arbeiten fördern kann.“</a:t>
            </a:r>
          </a:p>
          <a:p>
            <a:endParaRPr lang="de-DE" sz="2200"/>
          </a:p>
          <a:p>
            <a:endParaRPr lang="de-DE" sz="2200"/>
          </a:p>
          <a:p>
            <a:r>
              <a:rPr lang="de-DE" sz="2200" b="1"/>
              <a:t>Klassengemeinschaft</a:t>
            </a:r>
          </a:p>
          <a:p>
            <a:r>
              <a:rPr lang="de-DE" sz="2200"/>
              <a:t>„Die Ergebnisse zeigen hier, dass sich die meisten Studierenden in ihrer Klasse sehr wohl fühlen und gut mit ihren Kommilitonen klar kommen.“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3"/>
          <p:cNvSpPr>
            <a:spLocks noGrp="1"/>
          </p:cNvSpPr>
          <p:nvPr>
            <p:ph type="ctrTitle"/>
          </p:nvPr>
        </p:nvSpPr>
        <p:spPr>
          <a:xfrm>
            <a:off x="755650" y="692150"/>
            <a:ext cx="7772400" cy="455613"/>
          </a:xfrm>
        </p:spPr>
        <p:txBody>
          <a:bodyPr/>
          <a:lstStyle/>
          <a:p>
            <a:pPr eaLnBrk="1" hangingPunct="1"/>
            <a:r>
              <a:rPr lang="de-DE" sz="3600" smtClean="0">
                <a:latin typeface="Arial" charset="0"/>
                <a:cs typeface="Arial" charset="0"/>
              </a:rPr>
              <a:t>Übersicht</a:t>
            </a:r>
          </a:p>
        </p:txBody>
      </p:sp>
      <p:sp>
        <p:nvSpPr>
          <p:cNvPr id="16386"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16387" name="Text Box 5"/>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16388" name="Picture 6" descr="logo"/>
          <p:cNvPicPr>
            <a:picLocks noChangeAspect="1" noChangeArrowheads="1"/>
          </p:cNvPicPr>
          <p:nvPr/>
        </p:nvPicPr>
        <p:blipFill>
          <a:blip r:embed="rId3" cstate="print"/>
          <a:srcRect/>
          <a:stretch>
            <a:fillRect/>
          </a:stretch>
        </p:blipFill>
        <p:spPr bwMode="auto">
          <a:xfrm>
            <a:off x="6227763" y="5516563"/>
            <a:ext cx="2363787" cy="795337"/>
          </a:xfrm>
          <a:prstGeom prst="rect">
            <a:avLst/>
          </a:prstGeom>
          <a:noFill/>
          <a:ln w="9525">
            <a:noFill/>
            <a:miter lim="800000"/>
            <a:headEnd/>
            <a:tailEnd/>
          </a:ln>
        </p:spPr>
      </p:pic>
      <p:sp>
        <p:nvSpPr>
          <p:cNvPr id="16389" name="Text Box 7"/>
          <p:cNvSpPr txBox="1">
            <a:spLocks noChangeArrowheads="1"/>
          </p:cNvSpPr>
          <p:nvPr/>
        </p:nvSpPr>
        <p:spPr bwMode="auto">
          <a:xfrm>
            <a:off x="1259632" y="1556792"/>
            <a:ext cx="6913562" cy="3416320"/>
          </a:xfrm>
          <a:prstGeom prst="rect">
            <a:avLst/>
          </a:prstGeom>
          <a:noFill/>
          <a:ln w="9525">
            <a:noFill/>
            <a:miter lim="800000"/>
            <a:headEnd/>
            <a:tailEnd/>
          </a:ln>
        </p:spPr>
        <p:txBody>
          <a:bodyPr>
            <a:spAutoFit/>
          </a:bodyPr>
          <a:lstStyle/>
          <a:p>
            <a:pPr marL="342900" indent="-342900">
              <a:lnSpc>
                <a:spcPct val="150000"/>
              </a:lnSpc>
              <a:buFontTx/>
              <a:buAutoNum type="arabicPeriod"/>
            </a:pPr>
            <a:r>
              <a:rPr lang="de-DE" sz="2400" dirty="0"/>
              <a:t>Einleitung</a:t>
            </a:r>
          </a:p>
          <a:p>
            <a:pPr marL="342900" indent="-342900">
              <a:lnSpc>
                <a:spcPct val="150000"/>
              </a:lnSpc>
              <a:buFontTx/>
              <a:buAutoNum type="arabicPeriod"/>
            </a:pPr>
            <a:r>
              <a:rPr lang="de-DE" sz="2400" dirty="0"/>
              <a:t>Beratungsgespräch vor dem Schulbeginn</a:t>
            </a:r>
          </a:p>
          <a:p>
            <a:pPr marL="342900" indent="-342900">
              <a:lnSpc>
                <a:spcPct val="150000"/>
              </a:lnSpc>
              <a:buFontTx/>
              <a:buAutoNum type="arabicPeriod"/>
            </a:pPr>
            <a:r>
              <a:rPr lang="de-DE" sz="2400" dirty="0" smtClean="0"/>
              <a:t>Gestaltung </a:t>
            </a:r>
            <a:r>
              <a:rPr lang="de-DE" sz="2400" dirty="0"/>
              <a:t>der ersten Schultage</a:t>
            </a:r>
          </a:p>
          <a:p>
            <a:pPr marL="342900" indent="-342900">
              <a:lnSpc>
                <a:spcPct val="150000"/>
              </a:lnSpc>
              <a:buFontTx/>
              <a:buAutoNum type="arabicPeriod"/>
            </a:pPr>
            <a:r>
              <a:rPr lang="de-DE" sz="2400" dirty="0"/>
              <a:t>Reflexionstage</a:t>
            </a:r>
          </a:p>
          <a:p>
            <a:pPr marL="342900" indent="-342900">
              <a:lnSpc>
                <a:spcPct val="150000"/>
              </a:lnSpc>
              <a:buFontTx/>
              <a:buAutoNum type="arabicPeriod"/>
            </a:pPr>
            <a:r>
              <a:rPr lang="de-DE" sz="2400" dirty="0"/>
              <a:t>Evaluation</a:t>
            </a:r>
          </a:p>
          <a:p>
            <a:pPr marL="342900" indent="-342900">
              <a:lnSpc>
                <a:spcPct val="150000"/>
              </a:lnSpc>
              <a:buFontTx/>
              <a:buAutoNum type="arabicPeriod"/>
            </a:pPr>
            <a:r>
              <a:rPr lang="de-DE" sz="2400" dirty="0"/>
              <a:t>Diskussion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3"/>
          <p:cNvSpPr>
            <a:spLocks noGrp="1"/>
          </p:cNvSpPr>
          <p:nvPr>
            <p:ph type="ctrTitle" idx="4294967295"/>
          </p:nvPr>
        </p:nvSpPr>
        <p:spPr>
          <a:xfrm>
            <a:off x="755650" y="692150"/>
            <a:ext cx="7772400" cy="455613"/>
          </a:xfrm>
        </p:spPr>
        <p:txBody>
          <a:bodyPr/>
          <a:lstStyle/>
          <a:p>
            <a:pPr eaLnBrk="1" hangingPunct="1"/>
            <a:r>
              <a:rPr lang="de-DE" sz="3600" smtClean="0">
                <a:latin typeface="Arial" charset="0"/>
              </a:rPr>
              <a:t>Einleitung</a:t>
            </a:r>
          </a:p>
        </p:txBody>
      </p:sp>
      <p:sp>
        <p:nvSpPr>
          <p:cNvPr id="18434"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18435"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18436" name="Picture 5" descr="logo"/>
          <p:cNvPicPr>
            <a:picLocks noChangeAspect="1" noChangeArrowheads="1"/>
          </p:cNvPicPr>
          <p:nvPr/>
        </p:nvPicPr>
        <p:blipFill>
          <a:blip r:embed="rId3" cstate="print"/>
          <a:srcRect/>
          <a:stretch>
            <a:fillRect/>
          </a:stretch>
        </p:blipFill>
        <p:spPr bwMode="auto">
          <a:xfrm>
            <a:off x="6227763" y="5516563"/>
            <a:ext cx="2363787" cy="795337"/>
          </a:xfrm>
          <a:prstGeom prst="rect">
            <a:avLst/>
          </a:prstGeom>
          <a:noFill/>
          <a:ln w="9525">
            <a:noFill/>
            <a:miter lim="800000"/>
            <a:headEnd/>
            <a:tailEnd/>
          </a:ln>
        </p:spPr>
      </p:pic>
      <p:sp>
        <p:nvSpPr>
          <p:cNvPr id="18437" name="Text Box 6"/>
          <p:cNvSpPr txBox="1">
            <a:spLocks noChangeArrowheads="1"/>
          </p:cNvSpPr>
          <p:nvPr/>
        </p:nvSpPr>
        <p:spPr bwMode="auto">
          <a:xfrm>
            <a:off x="468313" y="1844675"/>
            <a:ext cx="8496300" cy="5568950"/>
          </a:xfrm>
          <a:prstGeom prst="rect">
            <a:avLst/>
          </a:prstGeom>
          <a:noFill/>
          <a:ln w="9525">
            <a:noFill/>
            <a:miter lim="800000"/>
            <a:headEnd/>
            <a:tailEnd/>
          </a:ln>
        </p:spPr>
        <p:txBody>
          <a:bodyPr>
            <a:spAutoFit/>
          </a:bodyPr>
          <a:lstStyle/>
          <a:p>
            <a:pPr marL="342900" indent="-342900">
              <a:spcBef>
                <a:spcPct val="100000"/>
              </a:spcBef>
              <a:buFontTx/>
              <a:buChar char="•"/>
            </a:pPr>
            <a:r>
              <a:rPr lang="de-DE" sz="2400"/>
              <a:t>Hintergrund</a:t>
            </a:r>
          </a:p>
          <a:p>
            <a:pPr marL="342900" indent="-342900">
              <a:spcBef>
                <a:spcPct val="100000"/>
              </a:spcBef>
              <a:buFontTx/>
              <a:buChar char="•"/>
            </a:pPr>
            <a:r>
              <a:rPr lang="de-DE" sz="2400"/>
              <a:t>Arbeitsbereiche</a:t>
            </a:r>
          </a:p>
          <a:p>
            <a:pPr marL="342900" indent="-342900">
              <a:spcBef>
                <a:spcPct val="50000"/>
              </a:spcBef>
            </a:pPr>
            <a:r>
              <a:rPr lang="de-DE" sz="2400"/>
              <a:t>	-	Beziehungsebene/ Bonding</a:t>
            </a:r>
          </a:p>
          <a:p>
            <a:pPr marL="342900" indent="-342900">
              <a:spcBef>
                <a:spcPct val="50000"/>
              </a:spcBef>
            </a:pPr>
            <a:r>
              <a:rPr lang="de-DE" sz="2400"/>
              <a:t>	- 	Reflexion der neuen Schul- &amp; Lebenssituation/ 	Abgrenzung zur Jugendschule</a:t>
            </a:r>
          </a:p>
          <a:p>
            <a:pPr marL="342900" indent="-342900">
              <a:spcBef>
                <a:spcPct val="50000"/>
              </a:spcBef>
            </a:pPr>
            <a:r>
              <a:rPr lang="de-DE" sz="2400"/>
              <a:t>	-	Zeitmanagement</a:t>
            </a:r>
          </a:p>
          <a:p>
            <a:pPr marL="342900" indent="-342900"/>
            <a:endParaRPr lang="de-DE" sz="2400"/>
          </a:p>
          <a:p>
            <a:pPr marL="342900" indent="-342900">
              <a:buFontTx/>
              <a:buChar char="•"/>
            </a:pPr>
            <a:endParaRPr lang="de-DE" sz="2400"/>
          </a:p>
          <a:p>
            <a:pPr marL="342900" indent="-342900">
              <a:lnSpc>
                <a:spcPct val="150000"/>
              </a:lnSpc>
              <a:buFontTx/>
              <a:buChar char="•"/>
            </a:pPr>
            <a:endParaRPr lang="de-DE" sz="2400"/>
          </a:p>
          <a:p>
            <a:pPr marL="342900" indent="-342900">
              <a:lnSpc>
                <a:spcPct val="150000"/>
              </a:lnSpc>
              <a:buFontTx/>
              <a:buChar char="•"/>
            </a:pPr>
            <a:endParaRPr lang="de-DE" sz="2400"/>
          </a:p>
          <a:p>
            <a:pPr marL="342900" indent="-342900">
              <a:lnSpc>
                <a:spcPct val="150000"/>
              </a:lnSpc>
              <a:buFontTx/>
              <a:buChar char="•"/>
            </a:pPr>
            <a:endParaRPr lang="de-DE"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3"/>
          <p:cNvSpPr>
            <a:spLocks noGrp="1"/>
          </p:cNvSpPr>
          <p:nvPr>
            <p:ph type="ctrTitle" idx="4294967295"/>
          </p:nvPr>
        </p:nvSpPr>
        <p:spPr>
          <a:xfrm>
            <a:off x="755650" y="692150"/>
            <a:ext cx="7772400" cy="455613"/>
          </a:xfrm>
        </p:spPr>
        <p:txBody>
          <a:bodyPr/>
          <a:lstStyle/>
          <a:p>
            <a:pPr eaLnBrk="1" hangingPunct="1"/>
            <a:r>
              <a:rPr lang="de-DE" sz="3200" smtClean="0">
                <a:latin typeface="Arial" charset="0"/>
              </a:rPr>
              <a:t>Beratungsgespräch vor dem Schulbeginn</a:t>
            </a:r>
          </a:p>
        </p:txBody>
      </p:sp>
      <p:sp>
        <p:nvSpPr>
          <p:cNvPr id="20482"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20483"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20484" name="Picture 5" descr="logo"/>
          <p:cNvPicPr>
            <a:picLocks noChangeAspect="1" noChangeArrowheads="1"/>
          </p:cNvPicPr>
          <p:nvPr/>
        </p:nvPicPr>
        <p:blipFill>
          <a:blip r:embed="rId3" cstate="print"/>
          <a:srcRect/>
          <a:stretch>
            <a:fillRect/>
          </a:stretch>
        </p:blipFill>
        <p:spPr bwMode="auto">
          <a:xfrm>
            <a:off x="6227763" y="5516563"/>
            <a:ext cx="2363787" cy="795337"/>
          </a:xfrm>
          <a:prstGeom prst="rect">
            <a:avLst/>
          </a:prstGeom>
          <a:noFill/>
          <a:ln w="9525">
            <a:noFill/>
            <a:miter lim="800000"/>
            <a:headEnd/>
            <a:tailEnd/>
          </a:ln>
        </p:spPr>
      </p:pic>
      <p:sp>
        <p:nvSpPr>
          <p:cNvPr id="20485" name="Text Box 6"/>
          <p:cNvSpPr txBox="1">
            <a:spLocks noChangeArrowheads="1"/>
          </p:cNvSpPr>
          <p:nvPr/>
        </p:nvSpPr>
        <p:spPr bwMode="auto">
          <a:xfrm>
            <a:off x="1187450" y="1844675"/>
            <a:ext cx="6913563" cy="5751513"/>
          </a:xfrm>
          <a:prstGeom prst="rect">
            <a:avLst/>
          </a:prstGeom>
          <a:noFill/>
          <a:ln w="9525">
            <a:noFill/>
            <a:miter lim="800000"/>
            <a:headEnd/>
            <a:tailEnd/>
          </a:ln>
        </p:spPr>
        <p:txBody>
          <a:bodyPr>
            <a:spAutoFit/>
          </a:bodyPr>
          <a:lstStyle/>
          <a:p>
            <a:pPr marL="342900" indent="-342900"/>
            <a:r>
              <a:rPr lang="de-DE" sz="2400" b="1"/>
              <a:t>Zielsetzungen:</a:t>
            </a:r>
          </a:p>
          <a:p>
            <a:pPr marL="342900" indent="-342900">
              <a:spcBef>
                <a:spcPct val="100000"/>
              </a:spcBef>
              <a:buFontTx/>
              <a:buChar char="•"/>
            </a:pPr>
            <a:r>
              <a:rPr lang="de-DE" sz="2400"/>
              <a:t>Rechtzeitige Reflexion der Voraussetzungen &amp; Anforderungen</a:t>
            </a:r>
          </a:p>
          <a:p>
            <a:pPr marL="342900" indent="-342900">
              <a:spcBef>
                <a:spcPct val="100000"/>
              </a:spcBef>
              <a:buFontTx/>
              <a:buChar char="•"/>
            </a:pPr>
            <a:r>
              <a:rPr lang="de-DE" sz="2400"/>
              <a:t>Vereinbarkeit von Lebenssituation und Schulbesuch </a:t>
            </a:r>
          </a:p>
          <a:p>
            <a:pPr marL="342900" indent="-342900">
              <a:spcBef>
                <a:spcPct val="100000"/>
              </a:spcBef>
              <a:buFontTx/>
              <a:buChar char="•"/>
            </a:pPr>
            <a:r>
              <a:rPr lang="de-DE" sz="2400"/>
              <a:t>Fragen klären/ Sprachenwahl</a:t>
            </a:r>
          </a:p>
          <a:p>
            <a:pPr marL="342900" indent="-342900">
              <a:spcBef>
                <a:spcPct val="100000"/>
              </a:spcBef>
              <a:buFontTx/>
              <a:buChar char="•"/>
            </a:pPr>
            <a:r>
              <a:rPr lang="de-DE" sz="2400"/>
              <a:t>„Exmatrikulation“ </a:t>
            </a:r>
          </a:p>
          <a:p>
            <a:pPr marL="342900" indent="-342900">
              <a:lnSpc>
                <a:spcPct val="150000"/>
              </a:lnSpc>
              <a:buFontTx/>
              <a:buChar char="•"/>
            </a:pPr>
            <a:endParaRPr lang="de-DE" sz="2400"/>
          </a:p>
          <a:p>
            <a:pPr marL="342900" indent="-342900">
              <a:lnSpc>
                <a:spcPct val="150000"/>
              </a:lnSpc>
              <a:buFontTx/>
              <a:buAutoNum type="arabicPeriod"/>
            </a:pPr>
            <a:endParaRPr lang="de-DE" sz="2400"/>
          </a:p>
          <a:p>
            <a:pPr marL="342900" indent="-342900">
              <a:lnSpc>
                <a:spcPct val="150000"/>
              </a:lnSpc>
              <a:buFontTx/>
              <a:buAutoNum type="arabicPeriod"/>
            </a:pPr>
            <a:endParaRPr lang="de-DE"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3"/>
          <p:cNvSpPr>
            <a:spLocks noGrp="1"/>
          </p:cNvSpPr>
          <p:nvPr>
            <p:ph type="ctrTitle" idx="4294967295"/>
          </p:nvPr>
        </p:nvSpPr>
        <p:spPr>
          <a:xfrm>
            <a:off x="755650" y="692150"/>
            <a:ext cx="7772400" cy="455613"/>
          </a:xfrm>
        </p:spPr>
        <p:txBody>
          <a:bodyPr/>
          <a:lstStyle/>
          <a:p>
            <a:pPr eaLnBrk="1" hangingPunct="1"/>
            <a:r>
              <a:rPr lang="de-DE" sz="3400" smtClean="0">
                <a:latin typeface="Arial" charset="0"/>
              </a:rPr>
              <a:t>Gestaltung der ersten Schultage </a:t>
            </a:r>
          </a:p>
        </p:txBody>
      </p:sp>
      <p:sp>
        <p:nvSpPr>
          <p:cNvPr id="28674"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28675"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28676" name="Picture 5" descr="logo"/>
          <p:cNvPicPr>
            <a:picLocks noChangeAspect="1" noChangeArrowheads="1"/>
          </p:cNvPicPr>
          <p:nvPr/>
        </p:nvPicPr>
        <p:blipFill>
          <a:blip r:embed="rId3" cstate="print"/>
          <a:srcRect/>
          <a:stretch>
            <a:fillRect/>
          </a:stretch>
        </p:blipFill>
        <p:spPr bwMode="auto">
          <a:xfrm>
            <a:off x="6227763" y="5516563"/>
            <a:ext cx="2363787" cy="795337"/>
          </a:xfrm>
          <a:prstGeom prst="rect">
            <a:avLst/>
          </a:prstGeom>
          <a:noFill/>
          <a:ln w="9525">
            <a:noFill/>
            <a:miter lim="800000"/>
            <a:headEnd/>
            <a:tailEnd/>
          </a:ln>
        </p:spPr>
      </p:pic>
      <p:sp>
        <p:nvSpPr>
          <p:cNvPr id="28677" name="Text Box 6"/>
          <p:cNvSpPr txBox="1">
            <a:spLocks noChangeArrowheads="1"/>
          </p:cNvSpPr>
          <p:nvPr/>
        </p:nvSpPr>
        <p:spPr bwMode="auto">
          <a:xfrm>
            <a:off x="1258888" y="2019300"/>
            <a:ext cx="6913562" cy="4838700"/>
          </a:xfrm>
          <a:prstGeom prst="rect">
            <a:avLst/>
          </a:prstGeom>
          <a:noFill/>
          <a:ln w="9525">
            <a:noFill/>
            <a:miter lim="800000"/>
            <a:headEnd/>
            <a:tailEnd/>
          </a:ln>
        </p:spPr>
        <p:txBody>
          <a:bodyPr>
            <a:spAutoFit/>
          </a:bodyPr>
          <a:lstStyle/>
          <a:p>
            <a:pPr marL="342900" indent="-342900">
              <a:spcBef>
                <a:spcPct val="50000"/>
              </a:spcBef>
            </a:pPr>
            <a:r>
              <a:rPr lang="de-DE" sz="2400" b="1">
                <a:solidFill>
                  <a:srgbClr val="000000"/>
                </a:solidFill>
                <a:cs typeface="Times New Roman" pitchFamily="18" charset="0"/>
              </a:rPr>
              <a:t>Schwerpunkte</a:t>
            </a:r>
          </a:p>
          <a:p>
            <a:pPr marL="342900" indent="-342900">
              <a:spcBef>
                <a:spcPct val="50000"/>
              </a:spcBef>
              <a:buFontTx/>
              <a:buChar char="•"/>
            </a:pPr>
            <a:r>
              <a:rPr lang="de-DE" sz="2400">
                <a:solidFill>
                  <a:srgbClr val="000000"/>
                </a:solidFill>
                <a:cs typeface="Times New Roman" pitchFamily="18" charset="0"/>
              </a:rPr>
              <a:t>Anbahnung zwischenmenschlicher Beziehungen (Bonding)</a:t>
            </a:r>
          </a:p>
          <a:p>
            <a:pPr marL="342900" indent="-342900">
              <a:spcBef>
                <a:spcPct val="50000"/>
              </a:spcBef>
              <a:buFontTx/>
              <a:buChar char="•"/>
            </a:pPr>
            <a:r>
              <a:rPr lang="de-DE" sz="2400">
                <a:solidFill>
                  <a:srgbClr val="000000"/>
                </a:solidFill>
                <a:cs typeface="Times New Roman" pitchFamily="18" charset="0"/>
              </a:rPr>
              <a:t>Reflexion der emotionalen und strukturellen Situation der Studierenden</a:t>
            </a:r>
          </a:p>
          <a:p>
            <a:pPr marL="342900" indent="-342900">
              <a:spcBef>
                <a:spcPct val="50000"/>
              </a:spcBef>
              <a:buFontTx/>
              <a:buChar char="•"/>
            </a:pPr>
            <a:r>
              <a:rPr lang="de-DE" sz="2400">
                <a:solidFill>
                  <a:srgbClr val="000000"/>
                </a:solidFill>
                <a:cs typeface="Times New Roman" pitchFamily="18" charset="0"/>
              </a:rPr>
              <a:t>Bewusstmachung der spezifischen Situation in der Erwachsenenbildung</a:t>
            </a:r>
            <a:endParaRPr lang="de-DE" sz="2400"/>
          </a:p>
          <a:p>
            <a:pPr marL="342900" indent="-342900">
              <a:lnSpc>
                <a:spcPct val="150000"/>
              </a:lnSpc>
              <a:buFontTx/>
              <a:buChar char="•"/>
            </a:pPr>
            <a:endParaRPr lang="de-DE" sz="2400"/>
          </a:p>
          <a:p>
            <a:pPr marL="342900" indent="-342900">
              <a:lnSpc>
                <a:spcPct val="150000"/>
              </a:lnSpc>
              <a:buFontTx/>
              <a:buAutoNum type="arabicPeriod"/>
            </a:pPr>
            <a:endParaRPr lang="de-DE" sz="2400"/>
          </a:p>
          <a:p>
            <a:pPr marL="342900" indent="-342900">
              <a:lnSpc>
                <a:spcPct val="150000"/>
              </a:lnSpc>
              <a:buFontTx/>
              <a:buAutoNum type="arabicPeriod"/>
            </a:pPr>
            <a:endParaRPr lang="de-DE"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3"/>
          <p:cNvSpPr>
            <a:spLocks noGrp="1"/>
          </p:cNvSpPr>
          <p:nvPr>
            <p:ph type="ctrTitle" idx="4294967295"/>
          </p:nvPr>
        </p:nvSpPr>
        <p:spPr>
          <a:xfrm>
            <a:off x="755650" y="692150"/>
            <a:ext cx="7772400" cy="455613"/>
          </a:xfrm>
        </p:spPr>
        <p:txBody>
          <a:bodyPr/>
          <a:lstStyle/>
          <a:p>
            <a:pPr eaLnBrk="1" hangingPunct="1"/>
            <a:r>
              <a:rPr lang="de-DE" sz="3400" smtClean="0">
                <a:latin typeface="Arial" charset="0"/>
              </a:rPr>
              <a:t>Gestaltung der ersten Schultage</a:t>
            </a:r>
          </a:p>
        </p:txBody>
      </p:sp>
      <p:sp>
        <p:nvSpPr>
          <p:cNvPr id="30722"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30723"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30724" name="Picture 5" descr="logo"/>
          <p:cNvPicPr>
            <a:picLocks noChangeAspect="1" noChangeArrowheads="1"/>
          </p:cNvPicPr>
          <p:nvPr/>
        </p:nvPicPr>
        <p:blipFill>
          <a:blip r:embed="rId3" cstate="print"/>
          <a:srcRect/>
          <a:stretch>
            <a:fillRect/>
          </a:stretch>
        </p:blipFill>
        <p:spPr bwMode="auto">
          <a:xfrm>
            <a:off x="6227763" y="5516563"/>
            <a:ext cx="2363787" cy="795337"/>
          </a:xfrm>
          <a:prstGeom prst="rect">
            <a:avLst/>
          </a:prstGeom>
          <a:noFill/>
          <a:ln w="9525">
            <a:noFill/>
            <a:miter lim="800000"/>
            <a:headEnd/>
            <a:tailEnd/>
          </a:ln>
        </p:spPr>
      </p:pic>
      <p:sp>
        <p:nvSpPr>
          <p:cNvPr id="30725" name="Text Box 6"/>
          <p:cNvSpPr txBox="1">
            <a:spLocks noChangeArrowheads="1"/>
          </p:cNvSpPr>
          <p:nvPr/>
        </p:nvSpPr>
        <p:spPr bwMode="auto">
          <a:xfrm>
            <a:off x="1187450" y="1341438"/>
            <a:ext cx="6913563" cy="6421437"/>
          </a:xfrm>
          <a:prstGeom prst="rect">
            <a:avLst/>
          </a:prstGeom>
          <a:noFill/>
          <a:ln w="9525">
            <a:noFill/>
            <a:miter lim="800000"/>
            <a:headEnd/>
            <a:tailEnd/>
          </a:ln>
        </p:spPr>
        <p:txBody>
          <a:bodyPr>
            <a:spAutoFit/>
          </a:bodyPr>
          <a:lstStyle/>
          <a:p>
            <a:pPr marL="342900" indent="-342900">
              <a:spcBef>
                <a:spcPct val="50000"/>
              </a:spcBef>
            </a:pPr>
            <a:r>
              <a:rPr lang="de-DE" sz="2400" b="1">
                <a:solidFill>
                  <a:srgbClr val="000000"/>
                </a:solidFill>
                <a:cs typeface="Times New Roman" pitchFamily="18" charset="0"/>
              </a:rPr>
              <a:t>Ablauf</a:t>
            </a:r>
          </a:p>
          <a:p>
            <a:pPr marL="342900" indent="-342900"/>
            <a:endParaRPr lang="de-DE" sz="1200" b="1">
              <a:solidFill>
                <a:srgbClr val="000000"/>
              </a:solidFill>
              <a:cs typeface="Times New Roman" pitchFamily="18" charset="0"/>
            </a:endParaRPr>
          </a:p>
          <a:p>
            <a:pPr marL="342900" indent="-342900">
              <a:spcBef>
                <a:spcPct val="30000"/>
              </a:spcBef>
              <a:buFontTx/>
              <a:buAutoNum type="arabicPeriod"/>
            </a:pPr>
            <a:r>
              <a:rPr lang="de-DE" sz="2000">
                <a:solidFill>
                  <a:srgbClr val="000000"/>
                </a:solidFill>
                <a:cs typeface="Times New Roman" pitchFamily="18" charset="0"/>
              </a:rPr>
              <a:t>Gemeinsames Handeln: Sitzordnung</a:t>
            </a:r>
          </a:p>
          <a:p>
            <a:pPr marL="342900" indent="-342900">
              <a:spcBef>
                <a:spcPct val="30000"/>
              </a:spcBef>
              <a:buFontTx/>
              <a:buAutoNum type="arabicPeriod"/>
            </a:pPr>
            <a:r>
              <a:rPr lang="de-DE" sz="2000">
                <a:solidFill>
                  <a:srgbClr val="000000"/>
                </a:solidFill>
                <a:cs typeface="Times New Roman" pitchFamily="18" charset="0"/>
              </a:rPr>
              <a:t>Gegenseitige Vorstellung der Lehrer</a:t>
            </a:r>
          </a:p>
          <a:p>
            <a:pPr marL="342900" indent="-342900">
              <a:spcBef>
                <a:spcPct val="30000"/>
              </a:spcBef>
              <a:buFontTx/>
              <a:buAutoNum type="arabicPeriod"/>
            </a:pPr>
            <a:r>
              <a:rPr lang="de-DE" sz="2000">
                <a:solidFill>
                  <a:srgbClr val="000000"/>
                </a:solidFill>
                <a:cs typeface="Times New Roman" pitchFamily="18" charset="0"/>
              </a:rPr>
              <a:t>Darstellung von Unterschieden zur Jugendschule</a:t>
            </a:r>
          </a:p>
          <a:p>
            <a:pPr marL="342900" indent="-342900">
              <a:spcBef>
                <a:spcPct val="30000"/>
              </a:spcBef>
              <a:buFontTx/>
              <a:buAutoNum type="arabicPeriod"/>
            </a:pPr>
            <a:r>
              <a:rPr lang="de-DE" sz="2000">
                <a:solidFill>
                  <a:srgbClr val="000000"/>
                </a:solidFill>
                <a:cs typeface="Times New Roman" pitchFamily="18" charset="0"/>
              </a:rPr>
              <a:t>Eigenständige Erarbeitung des Stundenplans </a:t>
            </a:r>
          </a:p>
          <a:p>
            <a:pPr marL="342900" indent="-342900">
              <a:spcBef>
                <a:spcPct val="30000"/>
              </a:spcBef>
              <a:buFontTx/>
              <a:buAutoNum type="arabicPeriod"/>
            </a:pPr>
            <a:r>
              <a:rPr lang="de-DE" sz="2000">
                <a:solidFill>
                  <a:srgbClr val="000000"/>
                </a:solidFill>
                <a:cs typeface="Times New Roman" pitchFamily="18" charset="0"/>
              </a:rPr>
              <a:t>Wandzeitung: Erwartungen – Befürchtungen</a:t>
            </a:r>
          </a:p>
          <a:p>
            <a:pPr marL="342900" indent="-342900">
              <a:spcBef>
                <a:spcPct val="30000"/>
              </a:spcBef>
              <a:buFontTx/>
              <a:buAutoNum type="arabicPeriod"/>
            </a:pPr>
            <a:r>
              <a:rPr lang="de-DE" sz="2000">
                <a:solidFill>
                  <a:srgbClr val="000000"/>
                </a:solidFill>
                <a:cs typeface="Times New Roman" pitchFamily="18" charset="0"/>
              </a:rPr>
              <a:t>Kollegführung</a:t>
            </a:r>
          </a:p>
          <a:p>
            <a:pPr marL="342900" indent="-342900">
              <a:spcBef>
                <a:spcPct val="30000"/>
              </a:spcBef>
              <a:buFontTx/>
              <a:buAutoNum type="arabicPeriod"/>
            </a:pPr>
            <a:r>
              <a:rPr lang="de-DE" sz="2000">
                <a:solidFill>
                  <a:srgbClr val="000000"/>
                </a:solidFill>
                <a:cs typeface="Times New Roman" pitchFamily="18" charset="0"/>
              </a:rPr>
              <a:t>Partnerinterviews</a:t>
            </a:r>
          </a:p>
          <a:p>
            <a:pPr marL="342900" indent="-342900">
              <a:spcBef>
                <a:spcPct val="30000"/>
              </a:spcBef>
              <a:buFontTx/>
              <a:buAutoNum type="arabicPeriod"/>
            </a:pPr>
            <a:r>
              <a:rPr lang="de-DE" sz="2000">
                <a:solidFill>
                  <a:srgbClr val="000000"/>
                </a:solidFill>
                <a:cs typeface="Times New Roman" pitchFamily="18" charset="0"/>
              </a:rPr>
              <a:t>Erstellung eines Wochenstundenplans</a:t>
            </a:r>
          </a:p>
          <a:p>
            <a:pPr marL="342900" indent="-342900"/>
            <a:endParaRPr lang="de-DE" sz="2000">
              <a:solidFill>
                <a:srgbClr val="000000"/>
              </a:solidFill>
              <a:cs typeface="Times New Roman" pitchFamily="18" charset="0"/>
            </a:endParaRPr>
          </a:p>
          <a:p>
            <a:pPr marL="342900" indent="-342900">
              <a:spcBef>
                <a:spcPct val="30000"/>
              </a:spcBef>
              <a:buFontTx/>
              <a:buChar char="•"/>
            </a:pPr>
            <a:r>
              <a:rPr lang="de-DE" sz="2000"/>
              <a:t>Kooperative Spiele</a:t>
            </a:r>
          </a:p>
          <a:p>
            <a:pPr marL="342900" indent="-342900">
              <a:spcBef>
                <a:spcPct val="30000"/>
              </a:spcBef>
              <a:buFontTx/>
              <a:buChar char="•"/>
            </a:pPr>
            <a:r>
              <a:rPr lang="de-DE" sz="2000"/>
              <a:t>Pausen</a:t>
            </a:r>
          </a:p>
          <a:p>
            <a:pPr marL="342900" indent="-342900">
              <a:lnSpc>
                <a:spcPct val="150000"/>
              </a:lnSpc>
              <a:buFontTx/>
              <a:buChar char="•"/>
            </a:pPr>
            <a:endParaRPr lang="de-DE"/>
          </a:p>
          <a:p>
            <a:pPr marL="342900" indent="-342900">
              <a:lnSpc>
                <a:spcPct val="150000"/>
              </a:lnSpc>
              <a:buFontTx/>
              <a:buAutoNum type="arabicPeriod"/>
            </a:pPr>
            <a:endParaRPr lang="de-DE" sz="2400"/>
          </a:p>
          <a:p>
            <a:pPr marL="342900" indent="-342900">
              <a:lnSpc>
                <a:spcPct val="150000"/>
              </a:lnSpc>
              <a:buFontTx/>
              <a:buAutoNum type="arabicPeriod"/>
            </a:pPr>
            <a:endParaRPr lang="de-DE"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6"/>
          <p:cNvSpPr txBox="1">
            <a:spLocks noChangeArrowheads="1"/>
          </p:cNvSpPr>
          <p:nvPr/>
        </p:nvSpPr>
        <p:spPr bwMode="auto">
          <a:xfrm>
            <a:off x="1403350" y="2060575"/>
            <a:ext cx="6789738" cy="1465263"/>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32770"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sp>
        <p:nvSpPr>
          <p:cNvPr id="32771" name="Text Box 6"/>
          <p:cNvSpPr txBox="1">
            <a:spLocks noChangeArrowheads="1"/>
          </p:cNvSpPr>
          <p:nvPr/>
        </p:nvSpPr>
        <p:spPr bwMode="auto">
          <a:xfrm>
            <a:off x="1187450" y="1341438"/>
            <a:ext cx="6913563" cy="1874837"/>
          </a:xfrm>
          <a:prstGeom prst="rect">
            <a:avLst/>
          </a:prstGeom>
          <a:noFill/>
          <a:ln w="9525">
            <a:noFill/>
            <a:miter lim="800000"/>
            <a:headEnd/>
            <a:tailEnd/>
          </a:ln>
        </p:spPr>
        <p:txBody>
          <a:bodyPr>
            <a:spAutoFit/>
          </a:bodyPr>
          <a:lstStyle/>
          <a:p>
            <a:pPr marL="342900" indent="-342900">
              <a:spcBef>
                <a:spcPct val="50000"/>
              </a:spcBef>
            </a:pPr>
            <a:endParaRPr lang="de-DE"/>
          </a:p>
          <a:p>
            <a:pPr marL="342900" indent="-342900">
              <a:lnSpc>
                <a:spcPct val="150000"/>
              </a:lnSpc>
              <a:buFontTx/>
              <a:buChar char="•"/>
            </a:pPr>
            <a:endParaRPr lang="de-DE"/>
          </a:p>
          <a:p>
            <a:pPr marL="342900" indent="-342900">
              <a:lnSpc>
                <a:spcPct val="150000"/>
              </a:lnSpc>
              <a:buFontTx/>
              <a:buAutoNum type="arabicPeriod"/>
            </a:pPr>
            <a:endParaRPr lang="de-DE" sz="2400"/>
          </a:p>
          <a:p>
            <a:pPr marL="342900" indent="-342900">
              <a:lnSpc>
                <a:spcPct val="150000"/>
              </a:lnSpc>
              <a:buFontTx/>
              <a:buAutoNum type="arabicPeriod"/>
            </a:pPr>
            <a:endParaRPr lang="de-DE" sz="2400"/>
          </a:p>
        </p:txBody>
      </p:sp>
      <p:pic>
        <p:nvPicPr>
          <p:cNvPr id="32772" name="Picture 9" descr="Mein persönlicher Wochenplan"/>
          <p:cNvPicPr>
            <a:picLocks noChangeAspect="1" noChangeArrowheads="1"/>
          </p:cNvPicPr>
          <p:nvPr/>
        </p:nvPicPr>
        <p:blipFill>
          <a:blip r:embed="rId3" cstate="print"/>
          <a:srcRect/>
          <a:stretch>
            <a:fillRect/>
          </a:stretch>
        </p:blipFill>
        <p:spPr bwMode="auto">
          <a:xfrm>
            <a:off x="0" y="260350"/>
            <a:ext cx="8904288" cy="590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3"/>
          <p:cNvSpPr>
            <a:spLocks noGrp="1"/>
          </p:cNvSpPr>
          <p:nvPr>
            <p:ph type="ctrTitle" idx="4294967295"/>
          </p:nvPr>
        </p:nvSpPr>
        <p:spPr>
          <a:xfrm>
            <a:off x="755650" y="692150"/>
            <a:ext cx="7772400" cy="455613"/>
          </a:xfrm>
        </p:spPr>
        <p:txBody>
          <a:bodyPr/>
          <a:lstStyle/>
          <a:p>
            <a:pPr eaLnBrk="1" hangingPunct="1"/>
            <a:r>
              <a:rPr lang="de-DE" sz="3400" smtClean="0">
                <a:latin typeface="Arial" charset="0"/>
              </a:rPr>
              <a:t>Reflexionstage</a:t>
            </a:r>
          </a:p>
        </p:txBody>
      </p:sp>
      <p:sp>
        <p:nvSpPr>
          <p:cNvPr id="34818"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34819"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34820" name="Picture 5" descr="logo"/>
          <p:cNvPicPr>
            <a:picLocks noChangeAspect="1" noChangeArrowheads="1"/>
          </p:cNvPicPr>
          <p:nvPr/>
        </p:nvPicPr>
        <p:blipFill>
          <a:blip r:embed="rId3" cstate="print"/>
          <a:srcRect/>
          <a:stretch>
            <a:fillRect/>
          </a:stretch>
        </p:blipFill>
        <p:spPr bwMode="auto">
          <a:xfrm>
            <a:off x="6804025" y="5876925"/>
            <a:ext cx="1936750" cy="650875"/>
          </a:xfrm>
          <a:prstGeom prst="rect">
            <a:avLst/>
          </a:prstGeom>
          <a:noFill/>
          <a:ln w="9525">
            <a:noFill/>
            <a:miter lim="800000"/>
            <a:headEnd/>
            <a:tailEnd/>
          </a:ln>
        </p:spPr>
      </p:pic>
      <p:sp>
        <p:nvSpPr>
          <p:cNvPr id="34821" name="Text Box 6"/>
          <p:cNvSpPr txBox="1">
            <a:spLocks noChangeArrowheads="1"/>
          </p:cNvSpPr>
          <p:nvPr/>
        </p:nvSpPr>
        <p:spPr bwMode="auto">
          <a:xfrm>
            <a:off x="1187450" y="1412875"/>
            <a:ext cx="6913563" cy="5386388"/>
          </a:xfrm>
          <a:prstGeom prst="rect">
            <a:avLst/>
          </a:prstGeom>
          <a:noFill/>
          <a:ln w="9525">
            <a:noFill/>
            <a:miter lim="800000"/>
            <a:headEnd/>
            <a:tailEnd/>
          </a:ln>
        </p:spPr>
        <p:txBody>
          <a:bodyPr>
            <a:spAutoFit/>
          </a:bodyPr>
          <a:lstStyle/>
          <a:p>
            <a:pPr marL="342900" indent="-342900">
              <a:spcBef>
                <a:spcPct val="50000"/>
              </a:spcBef>
              <a:buFontTx/>
              <a:buChar char="•"/>
            </a:pPr>
            <a:r>
              <a:rPr lang="de-DE" sz="2400">
                <a:solidFill>
                  <a:srgbClr val="000000"/>
                </a:solidFill>
                <a:cs typeface="Times New Roman" pitchFamily="18" charset="0"/>
              </a:rPr>
              <a:t>Reflexion der bisherigen Erfahrungen</a:t>
            </a:r>
          </a:p>
          <a:p>
            <a:pPr marL="342900" indent="-342900">
              <a:spcBef>
                <a:spcPct val="50000"/>
              </a:spcBef>
              <a:buFontTx/>
              <a:buChar char="•"/>
            </a:pPr>
            <a:r>
              <a:rPr lang="de-DE" sz="2400">
                <a:solidFill>
                  <a:srgbClr val="000000"/>
                </a:solidFill>
                <a:cs typeface="Times New Roman" pitchFamily="18" charset="0"/>
              </a:rPr>
              <a:t>Planung des Tages mit Einbeziehung der Studierenden</a:t>
            </a:r>
          </a:p>
          <a:p>
            <a:pPr marL="342900" indent="-342900">
              <a:spcBef>
                <a:spcPct val="50000"/>
              </a:spcBef>
              <a:buFontTx/>
              <a:buChar char="•"/>
            </a:pPr>
            <a:r>
              <a:rPr lang="de-DE" sz="2400">
                <a:solidFill>
                  <a:srgbClr val="000000"/>
                </a:solidFill>
                <a:cs typeface="Times New Roman" pitchFamily="18" charset="0"/>
              </a:rPr>
              <a:t>Programmpunkte:</a:t>
            </a:r>
          </a:p>
          <a:p>
            <a:pPr marL="800100" lvl="1" indent="-342900">
              <a:spcBef>
                <a:spcPct val="20000"/>
              </a:spcBef>
              <a:buFontTx/>
              <a:buChar char="-"/>
            </a:pPr>
            <a:r>
              <a:rPr lang="de-DE" sz="2000"/>
              <a:t>Frühstück</a:t>
            </a:r>
          </a:p>
          <a:p>
            <a:pPr marL="800100" lvl="1" indent="-342900">
              <a:spcBef>
                <a:spcPct val="20000"/>
              </a:spcBef>
              <a:buFontTx/>
              <a:buChar char="-"/>
            </a:pPr>
            <a:r>
              <a:rPr lang="de-DE" sz="2000"/>
              <a:t>Wandzeitung</a:t>
            </a:r>
          </a:p>
          <a:p>
            <a:pPr marL="800100" lvl="1" indent="-342900">
              <a:spcBef>
                <a:spcPct val="20000"/>
              </a:spcBef>
              <a:buFontTx/>
              <a:buChar char="-"/>
            </a:pPr>
            <a:r>
              <a:rPr lang="de-DE" sz="2000"/>
              <a:t>Wochenplan</a:t>
            </a:r>
          </a:p>
          <a:p>
            <a:pPr marL="800100" lvl="1" indent="-342900">
              <a:spcBef>
                <a:spcPct val="20000"/>
              </a:spcBef>
              <a:buFontTx/>
              <a:buChar char="-"/>
            </a:pPr>
            <a:r>
              <a:rPr lang="de-DE" sz="2000"/>
              <a:t>Spiele</a:t>
            </a:r>
          </a:p>
          <a:p>
            <a:pPr marL="800100" lvl="1" indent="-342900">
              <a:spcBef>
                <a:spcPct val="20000"/>
              </a:spcBef>
              <a:buFontTx/>
              <a:buChar char="-"/>
            </a:pPr>
            <a:r>
              <a:rPr lang="de-DE" sz="2000"/>
              <a:t>Planung Abschlussfahrt</a:t>
            </a:r>
          </a:p>
          <a:p>
            <a:pPr marL="800100" lvl="1" indent="-342900">
              <a:spcBef>
                <a:spcPct val="20000"/>
              </a:spcBef>
              <a:buFontTx/>
              <a:buChar char="-"/>
            </a:pPr>
            <a:endParaRPr lang="de-DE" sz="2000"/>
          </a:p>
          <a:p>
            <a:pPr marL="342900" indent="-342900">
              <a:buFontTx/>
              <a:buChar char="•"/>
            </a:pPr>
            <a:r>
              <a:rPr lang="de-DE" sz="2400">
                <a:solidFill>
                  <a:srgbClr val="000000"/>
                </a:solidFill>
                <a:cs typeface="Times New Roman" pitchFamily="18" charset="0"/>
              </a:rPr>
              <a:t>Klassentag Ende des ersten oder </a:t>
            </a:r>
          </a:p>
          <a:p>
            <a:pPr marL="342900" indent="-342900"/>
            <a:r>
              <a:rPr lang="de-DE" sz="2400">
                <a:solidFill>
                  <a:srgbClr val="000000"/>
                </a:solidFill>
                <a:cs typeface="Times New Roman" pitchFamily="18" charset="0"/>
              </a:rPr>
              <a:t>	Beginn des zweiten Semesters</a:t>
            </a:r>
            <a:endParaRPr lang="de-DE" sz="2400"/>
          </a:p>
          <a:p>
            <a:pPr marL="342900" indent="-342900">
              <a:lnSpc>
                <a:spcPct val="150000"/>
              </a:lnSpc>
              <a:buFontTx/>
              <a:buAutoNum type="arabicPeriod"/>
            </a:pPr>
            <a:endParaRPr lang="de-DE"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3"/>
          <p:cNvSpPr>
            <a:spLocks noGrp="1"/>
          </p:cNvSpPr>
          <p:nvPr>
            <p:ph type="ctrTitle" idx="4294967295"/>
          </p:nvPr>
        </p:nvSpPr>
        <p:spPr>
          <a:xfrm>
            <a:off x="755650" y="692150"/>
            <a:ext cx="7772400" cy="455613"/>
          </a:xfrm>
        </p:spPr>
        <p:txBody>
          <a:bodyPr/>
          <a:lstStyle/>
          <a:p>
            <a:pPr eaLnBrk="1" hangingPunct="1"/>
            <a:r>
              <a:rPr lang="de-DE" sz="3400" smtClean="0">
                <a:latin typeface="Arial" charset="0"/>
              </a:rPr>
              <a:t>Evaluation</a:t>
            </a:r>
          </a:p>
        </p:txBody>
      </p:sp>
      <p:sp>
        <p:nvSpPr>
          <p:cNvPr id="36866" name="Text Box 6"/>
          <p:cNvSpPr txBox="1">
            <a:spLocks noChangeArrowheads="1"/>
          </p:cNvSpPr>
          <p:nvPr/>
        </p:nvSpPr>
        <p:spPr bwMode="auto">
          <a:xfrm>
            <a:off x="1187450" y="1916113"/>
            <a:ext cx="6789738" cy="1465262"/>
          </a:xfrm>
          <a:prstGeom prst="rect">
            <a:avLst/>
          </a:prstGeom>
          <a:noFill/>
          <a:ln w="9525">
            <a:noFill/>
            <a:miter lim="800000"/>
            <a:headEnd/>
            <a:tailEnd/>
          </a:ln>
        </p:spPr>
        <p:txBody>
          <a:bodyPr>
            <a:spAutoFit/>
          </a:bodyPr>
          <a:lstStyle/>
          <a:p>
            <a:endParaRPr lang="de-DE"/>
          </a:p>
          <a:p>
            <a:endParaRPr lang="de-DE"/>
          </a:p>
          <a:p>
            <a:endParaRPr lang="de-DE"/>
          </a:p>
          <a:p>
            <a:endParaRPr lang="de-DE"/>
          </a:p>
          <a:p>
            <a:endParaRPr lang="de-DE"/>
          </a:p>
        </p:txBody>
      </p:sp>
      <p:sp>
        <p:nvSpPr>
          <p:cNvPr id="36867" name="Text Box 4"/>
          <p:cNvSpPr txBox="1">
            <a:spLocks noChangeArrowheads="1"/>
          </p:cNvSpPr>
          <p:nvPr/>
        </p:nvSpPr>
        <p:spPr bwMode="auto">
          <a:xfrm>
            <a:off x="7793038" y="5753100"/>
            <a:ext cx="184150" cy="366713"/>
          </a:xfrm>
          <a:prstGeom prst="rect">
            <a:avLst/>
          </a:prstGeom>
          <a:noFill/>
          <a:ln w="9525">
            <a:noFill/>
            <a:miter lim="800000"/>
            <a:headEnd/>
            <a:tailEnd/>
          </a:ln>
        </p:spPr>
        <p:txBody>
          <a:bodyPr wrap="none">
            <a:spAutoFit/>
          </a:bodyPr>
          <a:lstStyle/>
          <a:p>
            <a:endParaRPr lang="de-DE"/>
          </a:p>
        </p:txBody>
      </p:sp>
      <p:pic>
        <p:nvPicPr>
          <p:cNvPr id="36868" name="Picture 5" descr="logo"/>
          <p:cNvPicPr>
            <a:picLocks noChangeAspect="1" noChangeArrowheads="1"/>
          </p:cNvPicPr>
          <p:nvPr/>
        </p:nvPicPr>
        <p:blipFill>
          <a:blip r:embed="rId3" cstate="print"/>
          <a:srcRect/>
          <a:stretch>
            <a:fillRect/>
          </a:stretch>
        </p:blipFill>
        <p:spPr bwMode="auto">
          <a:xfrm>
            <a:off x="6588125" y="5876925"/>
            <a:ext cx="2363788" cy="795338"/>
          </a:xfrm>
          <a:prstGeom prst="rect">
            <a:avLst/>
          </a:prstGeom>
          <a:noFill/>
          <a:ln w="9525">
            <a:noFill/>
            <a:miter lim="800000"/>
            <a:headEnd/>
            <a:tailEnd/>
          </a:ln>
        </p:spPr>
      </p:pic>
      <p:sp>
        <p:nvSpPr>
          <p:cNvPr id="36869" name="Text Box 8"/>
          <p:cNvSpPr txBox="1">
            <a:spLocks noChangeArrowheads="1"/>
          </p:cNvSpPr>
          <p:nvPr/>
        </p:nvSpPr>
        <p:spPr bwMode="auto">
          <a:xfrm>
            <a:off x="179388" y="1484313"/>
            <a:ext cx="8713787" cy="4386262"/>
          </a:xfrm>
          <a:prstGeom prst="rect">
            <a:avLst/>
          </a:prstGeom>
          <a:noFill/>
          <a:ln w="9525">
            <a:noFill/>
            <a:miter lim="800000"/>
            <a:headEnd/>
            <a:tailEnd/>
          </a:ln>
        </p:spPr>
        <p:txBody>
          <a:bodyPr>
            <a:spAutoFit/>
          </a:bodyPr>
          <a:lstStyle/>
          <a:p>
            <a:r>
              <a:rPr lang="de-DE" sz="2200">
                <a:solidFill>
                  <a:srgbClr val="000000"/>
                </a:solidFill>
              </a:rPr>
              <a:t>    Dezember 2013     				   73 Studierende</a:t>
            </a:r>
          </a:p>
          <a:p>
            <a:endParaRPr lang="de-DE" sz="2200">
              <a:solidFill>
                <a:srgbClr val="000000"/>
              </a:solidFill>
            </a:endParaRPr>
          </a:p>
          <a:p>
            <a:r>
              <a:rPr lang="de-DE" sz="2200" b="1">
                <a:solidFill>
                  <a:srgbClr val="000000"/>
                </a:solidFill>
              </a:rPr>
              <a:t>Umstellung</a:t>
            </a:r>
          </a:p>
          <a:p>
            <a:r>
              <a:rPr lang="de-DE" sz="2200">
                <a:solidFill>
                  <a:srgbClr val="000000"/>
                </a:solidFill>
              </a:rPr>
              <a:t>„Die Antworten zeigen, dass für die Mehrheit der S der Beginn am W-K eine große Umstellung gewesen ist.“ </a:t>
            </a:r>
          </a:p>
          <a:p>
            <a:endParaRPr lang="de-DE" sz="2200">
              <a:solidFill>
                <a:srgbClr val="000000"/>
              </a:solidFill>
            </a:endParaRPr>
          </a:p>
          <a:p>
            <a:r>
              <a:rPr lang="de-DE" sz="2200" b="1">
                <a:solidFill>
                  <a:srgbClr val="000000"/>
                </a:solidFill>
              </a:rPr>
              <a:t>Einstieg</a:t>
            </a:r>
          </a:p>
          <a:p>
            <a:r>
              <a:rPr lang="de-DE" sz="2200">
                <a:solidFill>
                  <a:srgbClr val="000000"/>
                </a:solidFill>
              </a:rPr>
              <a:t>„Insgesamt sprechen die Werte dafür, dass der Einstieg von der Mehrzahl der S als leicht und gut unterstützt empfunden wurde. Die Hilfe beim Einstieg wurde vom Großteil als ausreichend empfunden. Folglich wurde der Einstieg am K als unkompliziert erlebt.“ </a:t>
            </a:r>
          </a:p>
          <a:p>
            <a:endParaRPr lang="de-DE" sz="2200">
              <a:solidFill>
                <a:srgbClr val="000000"/>
              </a:solidFill>
            </a:endParaRPr>
          </a:p>
          <a:p>
            <a:endParaRPr lang="de-D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210</Words>
  <Application>Microsoft Office PowerPoint</Application>
  <PresentationFormat>On-screen Show (4:3)</PresentationFormat>
  <Paragraphs>103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Larissa</vt:lpstr>
      <vt:lpstr>PowerPoint Presentation</vt:lpstr>
      <vt:lpstr>Übersicht</vt:lpstr>
      <vt:lpstr>Einleitung</vt:lpstr>
      <vt:lpstr>Beratungsgespräch vor dem Schulbeginn</vt:lpstr>
      <vt:lpstr>Gestaltung der ersten Schultage </vt:lpstr>
      <vt:lpstr>Gestaltung der ersten Schultage</vt:lpstr>
      <vt:lpstr>PowerPoint Presentation</vt:lpstr>
      <vt:lpstr>Reflexionstage</vt:lpstr>
      <vt:lpstr>Evaluation</vt:lpstr>
      <vt:lpstr>Evaluation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Michaela Oscenda</dc:creator>
  <cp:lastModifiedBy>Mi_Ra</cp:lastModifiedBy>
  <cp:revision>65</cp:revision>
  <dcterms:created xsi:type="dcterms:W3CDTF">2011-06-20T07:42:00Z</dcterms:created>
  <dcterms:modified xsi:type="dcterms:W3CDTF">2015-04-24T21:19:45Z</dcterms:modified>
</cp:coreProperties>
</file>